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7"/>
  </p:notesMasterIdLst>
  <p:sldIdLst>
    <p:sldId id="306" r:id="rId2"/>
    <p:sldId id="437" r:id="rId3"/>
    <p:sldId id="513" r:id="rId4"/>
    <p:sldId id="502" r:id="rId5"/>
    <p:sldId id="504" r:id="rId6"/>
    <p:sldId id="525" r:id="rId7"/>
    <p:sldId id="526" r:id="rId8"/>
    <p:sldId id="527" r:id="rId9"/>
    <p:sldId id="529" r:id="rId10"/>
    <p:sldId id="524" r:id="rId11"/>
    <p:sldId id="543" r:id="rId12"/>
    <p:sldId id="531" r:id="rId13"/>
    <p:sldId id="542" r:id="rId14"/>
    <p:sldId id="548" r:id="rId15"/>
    <p:sldId id="549" r:id="rId16"/>
    <p:sldId id="550" r:id="rId17"/>
    <p:sldId id="545" r:id="rId18"/>
    <p:sldId id="544" r:id="rId19"/>
    <p:sldId id="534" r:id="rId20"/>
    <p:sldId id="535" r:id="rId21"/>
    <p:sldId id="546" r:id="rId22"/>
    <p:sldId id="551" r:id="rId23"/>
    <p:sldId id="547" r:id="rId24"/>
    <p:sldId id="538" r:id="rId25"/>
    <p:sldId id="552" r:id="rId26"/>
    <p:sldId id="536" r:id="rId27"/>
    <p:sldId id="553" r:id="rId28"/>
    <p:sldId id="533" r:id="rId29"/>
    <p:sldId id="507" r:id="rId30"/>
    <p:sldId id="554" r:id="rId31"/>
    <p:sldId id="555" r:id="rId32"/>
    <p:sldId id="540" r:id="rId33"/>
    <p:sldId id="539" r:id="rId34"/>
    <p:sldId id="530" r:id="rId35"/>
    <p:sldId id="421" r:id="rId36"/>
  </p:sldIdLst>
  <p:sldSz cx="9144000" cy="6858000" type="screen4x3"/>
  <p:notesSz cx="6799263" cy="9929813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CCFF"/>
    <a:srgbClr val="66FFFF"/>
    <a:srgbClr val="33CCCC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7B26C5-4107-4FEC-AEDC-1716B250A1EF}" styleName="淺色樣式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73A0DAA-6AF3-43AB-8588-CEC1D06C72B9}" styleName="中等深淺樣式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無樣式、無格線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5495" autoAdjust="0"/>
    <p:restoredTop sz="82225" autoAdjust="0"/>
  </p:normalViewPr>
  <p:slideViewPr>
    <p:cSldViewPr>
      <p:cViewPr varScale="1">
        <p:scale>
          <a:sx n="68" d="100"/>
          <a:sy n="68" d="100"/>
        </p:scale>
        <p:origin x="-84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1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9178EC-056B-447B-8331-A23241F310B7}" type="datetimeFigureOut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927" y="4716661"/>
            <a:ext cx="5439410" cy="4468416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51342" y="9431599"/>
            <a:ext cx="2946347" cy="49649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3E57FB-B2B4-44C5-BD4D-C6E9EF56A1A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17057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freebase-search.freebaseapps.com/?query=&amp;filter=(all+type:/location/citytown+/location/location/containedby.in:islands+(any+/location/location/containedby:europe+/location/location/containedby:asia))&amp;output=((part_of+(filter+(any+type:/geography/island+type:/location/country))))" TargetMode="External"/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297542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08057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55583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242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242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5444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5444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955444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890242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 smtClean="0">
                <a:hlinkClick r:id="rId3"/>
              </a:rPr>
              <a:t>http://freebase-search.freebaseapps.com/?query=&amp;filter=(all+type%3A%2Flocation%2Fcitytown+%2Flocation%2Flocation%2Fcontainedby.in%3Aislands+(any+%2Flocation%2Flocation%2Fcontainedby%3Aeurope+%2Flocation%2Flocation%2Fcontainedby%3Aasia))&amp;output=((part_of+(filter+(any+type%3A%2Fgeography%2Fisland+type%3A%2Flocation%2Fcountry))))</a:t>
            </a:r>
            <a:endParaRPr lang="zh-TW" altLang="en-US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7370842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E57FB-B2B4-44C5-BD4D-C6E9EF56A1AC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62110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06381C-D440-408A-BB50-BCD329E79653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F1A16B-5E63-4F9A-88C7-FC4302190ACA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94626-4E93-4F9C-88C4-E2AF4A0A23ED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1F883C-0CED-4F7D-B952-921917724CB0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57F670-1B84-49CC-8EB3-CD1700BB8EF4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39F7FF-81CF-42C3-9D9A-165F8DA23DED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8ECD85-5C4B-4130-86D7-8B3829AB56E1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CE7D23-E5D3-4B65-BC04-904F3CFB8F39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9DF921-A834-41D0-9948-D6B7C3993A65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9D30D0-7ADD-4CE9-85DE-7D9ED4727A24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5C7-69BA-46E4-99BD-A24F63D1CC7F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64DF5CE-B90E-4BEB-A7F9-3B66B3BA20E4}" type="datetime1">
              <a:rPr lang="zh-TW" altLang="en-US" smtClean="0"/>
              <a:pPr/>
              <a:t>2013/5/27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List_of_countries_by_GDP_(nominal)" TargetMode="Externa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323528" y="3505200"/>
            <a:ext cx="8640960" cy="3164160"/>
          </a:xfrm>
        </p:spPr>
        <p:txBody>
          <a:bodyPr>
            <a:normAutofit/>
          </a:bodyPr>
          <a:lstStyle/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Date </a:t>
            </a:r>
            <a:r>
              <a:rPr lang="en-US" altLang="zh-TW" b="1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:</a:t>
            </a:r>
            <a:r>
              <a:rPr lang="en-US" altLang="zh-TW" smtClean="0"/>
              <a:t> </a:t>
            </a:r>
            <a:r>
              <a:rPr lang="en-US" altLang="zh-TW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2013/05/27</a:t>
            </a:r>
            <a:endParaRPr lang="en-US" altLang="zh-TW" dirty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Author :</a:t>
            </a:r>
            <a:r>
              <a:rPr lang="en-US" altLang="zh-TW" dirty="0" smtClean="0"/>
              <a:t>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Anish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Das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Sarma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,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Lujun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Fang ,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Nitin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Gupta ,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Alon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Halevy,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                  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Hongrae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Lee ,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Fei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Wu ,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Reynold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Xin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 , Gong Yu</a:t>
            </a:r>
            <a:endParaRPr lang="en-US" altLang="zh-TW" dirty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Source : </a:t>
            </a:r>
            <a:r>
              <a:rPr lang="en-US" altLang="zh-TW" dirty="0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SIGMOD’12</a:t>
            </a:r>
            <a:endParaRPr lang="en-US" altLang="zh-TW" dirty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Speaker :</a:t>
            </a:r>
            <a:r>
              <a:rPr lang="en-US" altLang="zh-TW" dirty="0" smtClean="0"/>
              <a:t>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Er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-Gang Liu</a:t>
            </a:r>
          </a:p>
          <a:p>
            <a:pPr>
              <a:lnSpc>
                <a:spcPct val="130000"/>
              </a:lnSpc>
              <a:spcBef>
                <a:spcPts val="0"/>
              </a:spcBef>
            </a:pPr>
            <a:r>
              <a:rPr lang="en-US" altLang="zh-TW" b="1" dirty="0">
                <a:solidFill>
                  <a:schemeClr val="tx1"/>
                </a:solidFill>
                <a:latin typeface="Century Schoolbook" pitchFamily="18" charset="0"/>
                <a:ea typeface="標楷體" pitchFamily="65" charset="-120"/>
              </a:rPr>
              <a:t>Advisor : 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Prof. </a:t>
            </a:r>
            <a:r>
              <a:rPr lang="en-US" altLang="zh-TW" dirty="0" err="1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Jia</a:t>
            </a:r>
            <a:r>
              <a:rPr lang="en-US" altLang="zh-TW" dirty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-Ling </a:t>
            </a:r>
            <a:r>
              <a:rPr lang="en-US" altLang="zh-TW" dirty="0" err="1" smtClean="0">
                <a:solidFill>
                  <a:schemeClr val="tx1"/>
                </a:solidFill>
                <a:latin typeface="Calibri" pitchFamily="34" charset="0"/>
                <a:ea typeface="標楷體" pitchFamily="65" charset="-120"/>
                <a:cs typeface="Calibri" pitchFamily="34" charset="0"/>
              </a:rPr>
              <a:t>Koh</a:t>
            </a:r>
            <a:endParaRPr lang="en-US" altLang="zh-TW" dirty="0">
              <a:solidFill>
                <a:schemeClr val="tx1"/>
              </a:solidFill>
              <a:latin typeface="Calibri" pitchFamily="34" charset="0"/>
              <a:ea typeface="標楷體" pitchFamily="65" charset="-120"/>
              <a:cs typeface="Calibri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</a:t>
            </a:fld>
            <a:endParaRPr lang="zh-TW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5" y="2204864"/>
            <a:ext cx="6146681" cy="753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1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10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Entity Complement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323528" y="1197563"/>
            <a:ext cx="8367469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i="1" dirty="0" smtClean="0">
                <a:latin typeface="Calibri"/>
              </a:rPr>
              <a:t>Entity Consistency (Coherence)</a:t>
            </a:r>
            <a:endParaRPr lang="en-US" altLang="zh-TW" sz="2400" i="1" dirty="0" smtClean="0">
              <a:latin typeface="Calibri"/>
            </a:endParaRPr>
          </a:p>
          <a:p>
            <a:r>
              <a:rPr lang="en-US" altLang="zh-TW" sz="2600" i="1" dirty="0" smtClean="0">
                <a:latin typeface="Calibri"/>
              </a:rPr>
              <a:t>Entity Expansion (Substantially add new entities)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86" y="2205675"/>
            <a:ext cx="8352928" cy="18731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03898" y="4221899"/>
            <a:ext cx="8367469" cy="50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i="1" dirty="0" smtClean="0">
                <a:latin typeface="Calibri"/>
              </a:rPr>
              <a:t>Schema Consistency (Similar Schema)</a:t>
            </a:r>
            <a:endParaRPr lang="en-US" altLang="zh-TW" sz="2200" dirty="0"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106" y="4797152"/>
            <a:ext cx="8231261" cy="17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935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11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Entity </a:t>
            </a:r>
            <a:r>
              <a:rPr lang="en-US" altLang="zh-TW" sz="2800" b="1" dirty="0" smtClean="0">
                <a:latin typeface="Arial Rounded MT Bold" pitchFamily="34" charset="0"/>
              </a:rPr>
              <a:t>Complement - Sources of signal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338069" y="3140968"/>
            <a:ext cx="8367469" cy="21242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i="1" dirty="0" smtClean="0">
                <a:latin typeface="Calibri"/>
              </a:rPr>
              <a:t>This paper infer entity </a:t>
            </a:r>
            <a:r>
              <a:rPr lang="en-US" altLang="zh-TW" sz="2600" i="1" dirty="0">
                <a:latin typeface="Calibri"/>
              </a:rPr>
              <a:t>groups based on several signals </a:t>
            </a:r>
            <a:r>
              <a:rPr lang="en-US" altLang="zh-TW" sz="2600" i="1" dirty="0" smtClean="0">
                <a:latin typeface="Calibri"/>
              </a:rPr>
              <a:t>can </a:t>
            </a:r>
            <a:r>
              <a:rPr lang="en-US" altLang="zh-TW" sz="2600" i="1" dirty="0">
                <a:latin typeface="Calibri"/>
              </a:rPr>
              <a:t>mine </a:t>
            </a:r>
            <a:r>
              <a:rPr lang="en-US" altLang="zh-TW" sz="2600" i="1" dirty="0" smtClean="0">
                <a:latin typeface="Calibri"/>
              </a:rPr>
              <a:t>from the Web:</a:t>
            </a:r>
            <a:endParaRPr lang="en-US" altLang="zh-TW" sz="2600" i="1" dirty="0">
              <a:latin typeface="Calibri"/>
            </a:endParaRPr>
          </a:p>
          <a:p>
            <a:pPr lvl="1"/>
            <a:r>
              <a:rPr lang="en-US" altLang="zh-TW" sz="2400" i="1" dirty="0" err="1" smtClean="0">
                <a:latin typeface="Calibri"/>
              </a:rPr>
              <a:t>WeblsA</a:t>
            </a:r>
            <a:r>
              <a:rPr lang="en-US" altLang="zh-TW" sz="2400" i="1" dirty="0" smtClean="0">
                <a:latin typeface="Calibri"/>
              </a:rPr>
              <a:t> database</a:t>
            </a:r>
          </a:p>
          <a:p>
            <a:pPr lvl="1"/>
            <a:r>
              <a:rPr lang="en-US" altLang="zh-TW" sz="2400" i="1" dirty="0" smtClean="0">
                <a:latin typeface="Calibri"/>
              </a:rPr>
              <a:t>Freebase types</a:t>
            </a:r>
          </a:p>
          <a:p>
            <a:pPr lvl="1"/>
            <a:r>
              <a:rPr lang="en-US" altLang="zh-TW" sz="2400" i="1" dirty="0" smtClean="0">
                <a:latin typeface="Calibri"/>
              </a:rPr>
              <a:t>Table co-occurrence</a:t>
            </a:r>
            <a:endParaRPr lang="en-US" altLang="zh-TW" sz="2000" dirty="0">
              <a:latin typeface="Calibri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395536" y="1268760"/>
            <a:ext cx="836746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Constructing </a:t>
            </a:r>
            <a:r>
              <a:rPr lang="en-US" altLang="zh-TW" sz="2400" dirty="0">
                <a:latin typeface="Calibri"/>
              </a:rPr>
              <a:t>a single measure </a:t>
            </a:r>
            <a:r>
              <a:rPr lang="en-US" altLang="zh-TW" sz="2400" dirty="0" smtClean="0">
                <a:latin typeface="Calibri"/>
              </a:rPr>
              <a:t>for the </a:t>
            </a:r>
            <a:r>
              <a:rPr lang="en-US" altLang="zh-TW" sz="2400" dirty="0">
                <a:latin typeface="Calibri"/>
              </a:rPr>
              <a:t>relatedness of two tables’ (T</a:t>
            </a:r>
            <a:r>
              <a:rPr lang="en-US" altLang="zh-TW" sz="1800" dirty="0">
                <a:latin typeface="Calibri"/>
              </a:rPr>
              <a:t>1</a:t>
            </a:r>
            <a:r>
              <a:rPr lang="en-US" altLang="zh-TW" sz="2400" dirty="0">
                <a:latin typeface="Calibri"/>
              </a:rPr>
              <a:t> and T</a:t>
            </a:r>
            <a:r>
              <a:rPr lang="en-US" altLang="zh-TW" sz="1800" dirty="0">
                <a:latin typeface="Calibri"/>
              </a:rPr>
              <a:t>2</a:t>
            </a:r>
            <a:r>
              <a:rPr lang="en-US" altLang="zh-TW" sz="2400" dirty="0">
                <a:latin typeface="Calibri"/>
              </a:rPr>
              <a:t>’s) entity sets</a:t>
            </a:r>
            <a:endParaRPr lang="en-US" altLang="zh-TW" sz="2400" dirty="0" smtClean="0">
              <a:latin typeface="Calibri"/>
            </a:endParaRPr>
          </a:p>
          <a:p>
            <a:pPr lvl="1"/>
            <a:r>
              <a:rPr lang="en-US" altLang="zh-TW" sz="2200" dirty="0" smtClean="0">
                <a:latin typeface="Calibri"/>
              </a:rPr>
              <a:t>E(T</a:t>
            </a:r>
            <a:r>
              <a:rPr lang="en-US" altLang="zh-TW" sz="1600" dirty="0" smtClean="0">
                <a:latin typeface="Calibri"/>
              </a:rPr>
              <a:t>1</a:t>
            </a:r>
            <a:r>
              <a:rPr lang="en-US" altLang="zh-TW" sz="2200" dirty="0">
                <a:latin typeface="Calibri"/>
              </a:rPr>
              <a:t>) = { </a:t>
            </a:r>
            <a:r>
              <a:rPr lang="en-US" altLang="zh-TW" sz="2200" i="1" dirty="0">
                <a:latin typeface="Calibri"/>
              </a:rPr>
              <a:t>India, Korea, Malaysia</a:t>
            </a:r>
            <a:r>
              <a:rPr lang="en-US" altLang="zh-TW" sz="2200" dirty="0">
                <a:latin typeface="Calibri"/>
              </a:rPr>
              <a:t> }</a:t>
            </a:r>
          </a:p>
          <a:p>
            <a:pPr lvl="1"/>
            <a:r>
              <a:rPr lang="en-US" altLang="zh-TW" sz="2200" dirty="0">
                <a:latin typeface="Calibri"/>
              </a:rPr>
              <a:t>E(T</a:t>
            </a:r>
            <a:r>
              <a:rPr lang="en-US" altLang="zh-TW" sz="1600" dirty="0">
                <a:latin typeface="Calibri"/>
              </a:rPr>
              <a:t>2</a:t>
            </a:r>
            <a:r>
              <a:rPr lang="en-US" altLang="zh-TW" sz="2200" dirty="0">
                <a:latin typeface="Calibri"/>
              </a:rPr>
              <a:t>) = { </a:t>
            </a:r>
            <a:r>
              <a:rPr lang="en-US" altLang="zh-TW" sz="2200" i="1" dirty="0">
                <a:latin typeface="Calibri"/>
              </a:rPr>
              <a:t>Japan </a:t>
            </a:r>
            <a:r>
              <a:rPr lang="en-US" altLang="zh-TW" sz="2200" i="1" dirty="0" smtClean="0">
                <a:latin typeface="Calibri"/>
              </a:rPr>
              <a:t>, Taiwan</a:t>
            </a:r>
            <a:r>
              <a:rPr lang="en-US" altLang="zh-TW" sz="2200" dirty="0" smtClean="0">
                <a:latin typeface="Calibri"/>
              </a:rPr>
              <a:t>}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23528" y="5481228"/>
            <a:ext cx="8367469" cy="126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dirty="0" smtClean="0">
                <a:latin typeface="Calibri"/>
              </a:rPr>
              <a:t>EX:  </a:t>
            </a:r>
            <a:r>
              <a:rPr lang="en-US" altLang="zh-TW" sz="2400" dirty="0" smtClean="0">
                <a:latin typeface="Calibri"/>
              </a:rPr>
              <a:t>E(T</a:t>
            </a:r>
            <a:r>
              <a:rPr lang="en-US" altLang="zh-TW" sz="1800" dirty="0" smtClean="0">
                <a:latin typeface="Calibri"/>
              </a:rPr>
              <a:t>2</a:t>
            </a:r>
            <a:r>
              <a:rPr lang="en-US" altLang="zh-TW" sz="2400" dirty="0">
                <a:latin typeface="Calibri"/>
              </a:rPr>
              <a:t>) = { </a:t>
            </a:r>
            <a:r>
              <a:rPr lang="en-US" altLang="zh-TW" sz="2400" i="1" dirty="0" smtClean="0">
                <a:latin typeface="Calibri"/>
              </a:rPr>
              <a:t>Taiwan </a:t>
            </a:r>
            <a:r>
              <a:rPr lang="en-US" altLang="zh-TW" sz="2400" dirty="0" smtClean="0">
                <a:latin typeface="Calibri"/>
              </a:rPr>
              <a:t>}</a:t>
            </a:r>
          </a:p>
          <a:p>
            <a:pPr lvl="1"/>
            <a:r>
              <a:rPr lang="en-US" altLang="zh-TW" sz="2400" dirty="0" smtClean="0">
                <a:latin typeface="Calibri"/>
              </a:rPr>
              <a:t>L(Taiwan) </a:t>
            </a:r>
            <a:r>
              <a:rPr lang="en-US" altLang="zh-TW" sz="2000" dirty="0" smtClean="0">
                <a:latin typeface="Calibri"/>
              </a:rPr>
              <a:t>= { Asian countries , developed countries , ……. </a:t>
            </a:r>
            <a:r>
              <a:rPr lang="en-US" altLang="zh-TW" sz="2400" dirty="0" smtClean="0">
                <a:latin typeface="Calibri"/>
              </a:rPr>
              <a:t>}</a:t>
            </a:r>
            <a:endParaRPr lang="en-US" altLang="zh-TW" sz="3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365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Entity Complement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Entity Consistency and Expansion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Similarity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Complement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Coverage of entity set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Benefits of additional attributes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308987" y="2852936"/>
            <a:ext cx="8367469" cy="267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i="1" dirty="0">
                <a:latin typeface="Calibri"/>
              </a:rPr>
              <a:t>Relatedness between entity sets</a:t>
            </a:r>
          </a:p>
          <a:p>
            <a:pPr lvl="1"/>
            <a:r>
              <a:rPr lang="en-US" altLang="zh-TW" sz="2200" i="1" dirty="0">
                <a:latin typeface="Calibri"/>
              </a:rPr>
              <a:t>Entity sets E(T</a:t>
            </a:r>
            <a:r>
              <a:rPr lang="en-US" altLang="zh-TW" sz="1800" i="1" dirty="0">
                <a:latin typeface="Calibri"/>
              </a:rPr>
              <a:t>1</a:t>
            </a:r>
            <a:r>
              <a:rPr lang="en-US" altLang="zh-TW" sz="2200" i="1" dirty="0">
                <a:latin typeface="Calibri"/>
              </a:rPr>
              <a:t>)</a:t>
            </a:r>
          </a:p>
          <a:p>
            <a:pPr lvl="1"/>
            <a:r>
              <a:rPr lang="en-US" altLang="zh-TW" sz="2200" i="1" dirty="0">
                <a:latin typeface="Calibri"/>
              </a:rPr>
              <a:t>Entity sets E(T</a:t>
            </a:r>
            <a:r>
              <a:rPr lang="en-US" altLang="zh-TW" sz="1800" i="1" dirty="0">
                <a:latin typeface="Calibri"/>
              </a:rPr>
              <a:t>2</a:t>
            </a:r>
            <a:r>
              <a:rPr lang="en-US" altLang="zh-TW" sz="2200" i="1" dirty="0" smtClean="0">
                <a:latin typeface="Calibri"/>
              </a:rPr>
              <a:t>)</a:t>
            </a:r>
            <a:endParaRPr lang="en-US" altLang="zh-TW" sz="2600" i="1" dirty="0" smtClean="0">
              <a:latin typeface="Calibri"/>
            </a:endParaRPr>
          </a:p>
          <a:p>
            <a:r>
              <a:rPr lang="en-US" altLang="zh-TW" sz="2600" i="1" dirty="0" smtClean="0">
                <a:latin typeface="Calibri"/>
              </a:rPr>
              <a:t>Relatedness between a pair of entities</a:t>
            </a:r>
          </a:p>
          <a:p>
            <a:pPr lvl="1"/>
            <a:r>
              <a:rPr lang="en-US" altLang="zh-TW" sz="2200" dirty="0" smtClean="0">
                <a:latin typeface="Calibri"/>
              </a:rPr>
              <a:t>L(India</a:t>
            </a:r>
            <a:r>
              <a:rPr lang="en-US" altLang="zh-TW" sz="2200" dirty="0">
                <a:latin typeface="Calibri"/>
              </a:rPr>
              <a:t>) = { </a:t>
            </a:r>
            <a:r>
              <a:rPr lang="en-US" altLang="zh-TW" sz="1600" dirty="0">
                <a:latin typeface="Calibri"/>
              </a:rPr>
              <a:t>Asian countries , developing country , location , cricket ……. </a:t>
            </a:r>
            <a:r>
              <a:rPr lang="en-US" altLang="zh-TW" sz="2200" dirty="0">
                <a:latin typeface="Calibri"/>
              </a:rPr>
              <a:t>}</a:t>
            </a:r>
          </a:p>
          <a:p>
            <a:pPr lvl="1"/>
            <a:r>
              <a:rPr lang="en-US" altLang="zh-TW" sz="2200" dirty="0">
                <a:latin typeface="Calibri"/>
              </a:rPr>
              <a:t>L(Japan) = { </a:t>
            </a:r>
            <a:r>
              <a:rPr lang="en-US" altLang="zh-TW" sz="1600" dirty="0">
                <a:latin typeface="Calibri"/>
              </a:rPr>
              <a:t>Asian countries , developed countries , location , baseball …….</a:t>
            </a:r>
            <a:r>
              <a:rPr lang="en-US" altLang="zh-TW" sz="2200" i="1" dirty="0">
                <a:latin typeface="Calibri"/>
              </a:rPr>
              <a:t> </a:t>
            </a:r>
            <a:r>
              <a:rPr lang="en-US" altLang="zh-TW" sz="2200" dirty="0">
                <a:latin typeface="Calibri"/>
              </a:rPr>
              <a:t>}</a:t>
            </a:r>
          </a:p>
          <a:p>
            <a:pPr lvl="1"/>
            <a:endParaRPr lang="en-US" altLang="zh-TW" sz="2200" i="1" dirty="0">
              <a:latin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13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Entity Consistency and Expansion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337384" y="1484784"/>
            <a:ext cx="4522648" cy="13613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dirty="0" smtClean="0">
                <a:latin typeface="Calibri"/>
              </a:rPr>
              <a:t>Entity Set</a:t>
            </a:r>
          </a:p>
          <a:p>
            <a:pPr lvl="1"/>
            <a:r>
              <a:rPr lang="en-US" altLang="zh-TW" sz="2200" dirty="0" smtClean="0">
                <a:latin typeface="Calibri"/>
              </a:rPr>
              <a:t>E(T</a:t>
            </a:r>
            <a:r>
              <a:rPr lang="en-US" altLang="zh-TW" sz="1600" dirty="0" smtClean="0">
                <a:latin typeface="Calibri"/>
              </a:rPr>
              <a:t>1</a:t>
            </a:r>
            <a:r>
              <a:rPr lang="en-US" altLang="zh-TW" sz="2200" dirty="0" smtClean="0">
                <a:latin typeface="Calibri"/>
              </a:rPr>
              <a:t>) = { </a:t>
            </a:r>
            <a:r>
              <a:rPr lang="en-US" altLang="zh-TW" sz="2200" i="1" dirty="0" smtClean="0">
                <a:latin typeface="Calibri"/>
              </a:rPr>
              <a:t>India, Korea, Malaysia</a:t>
            </a:r>
            <a:r>
              <a:rPr lang="en-US" altLang="zh-TW" sz="2200" dirty="0" smtClean="0">
                <a:latin typeface="Calibri"/>
              </a:rPr>
              <a:t> }</a:t>
            </a:r>
          </a:p>
          <a:p>
            <a:pPr lvl="1"/>
            <a:r>
              <a:rPr lang="en-US" altLang="zh-TW" sz="2200" dirty="0">
                <a:latin typeface="Calibri"/>
              </a:rPr>
              <a:t>E(T</a:t>
            </a:r>
            <a:r>
              <a:rPr lang="en-US" altLang="zh-TW" sz="1600" dirty="0">
                <a:latin typeface="Calibri"/>
              </a:rPr>
              <a:t>2</a:t>
            </a:r>
            <a:r>
              <a:rPr lang="en-US" altLang="zh-TW" sz="2200" dirty="0">
                <a:latin typeface="Calibri"/>
              </a:rPr>
              <a:t>) = { </a:t>
            </a:r>
            <a:r>
              <a:rPr lang="en-US" altLang="zh-TW" sz="2200" i="1" dirty="0" smtClean="0">
                <a:latin typeface="Calibri"/>
              </a:rPr>
              <a:t>Japan, Taiwan </a:t>
            </a:r>
            <a:r>
              <a:rPr lang="en-US" altLang="zh-TW" sz="2200" dirty="0" smtClean="0">
                <a:latin typeface="Calibri"/>
              </a:rPr>
              <a:t>}</a:t>
            </a:r>
            <a:endParaRPr lang="en-US" altLang="zh-TW" sz="2200" dirty="0">
              <a:latin typeface="Calibri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860032" y="1700808"/>
            <a:ext cx="4018592" cy="1440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zh-TW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3712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14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Relatedness </a:t>
            </a:r>
            <a:r>
              <a:rPr lang="en-US" altLang="zh-TW" sz="2800" b="1" dirty="0">
                <a:latin typeface="Arial Rounded MT Bold" pitchFamily="34" charset="0"/>
              </a:rPr>
              <a:t>between a pair of </a:t>
            </a:r>
            <a:r>
              <a:rPr lang="en-US" altLang="zh-TW" sz="2800" b="1" dirty="0" smtClean="0">
                <a:latin typeface="Arial Rounded MT Bold" pitchFamily="34" charset="0"/>
              </a:rPr>
              <a:t>entities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08987" y="2987660"/>
            <a:ext cx="8655501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L(Japan) </a:t>
            </a:r>
            <a:r>
              <a:rPr lang="en-US" altLang="zh-TW" sz="2400" dirty="0">
                <a:latin typeface="Calibri"/>
              </a:rPr>
              <a:t>= </a:t>
            </a:r>
            <a:r>
              <a:rPr lang="en-US" altLang="zh-TW" sz="2400" dirty="0" smtClean="0">
                <a:latin typeface="Calibri"/>
              </a:rPr>
              <a:t>{ </a:t>
            </a:r>
            <a:r>
              <a:rPr lang="en-US" altLang="zh-TW" sz="1800" b="1" dirty="0" smtClean="0">
                <a:latin typeface="Calibri"/>
              </a:rPr>
              <a:t>Asian countries :1</a:t>
            </a:r>
            <a:r>
              <a:rPr lang="en-US" altLang="zh-TW" sz="1800" dirty="0" smtClean="0">
                <a:latin typeface="Calibri"/>
              </a:rPr>
              <a:t>, developed countries:1 , </a:t>
            </a:r>
            <a:r>
              <a:rPr lang="en-US" altLang="zh-TW" sz="1800" b="1" dirty="0" smtClean="0">
                <a:latin typeface="Calibri"/>
              </a:rPr>
              <a:t>location:1</a:t>
            </a:r>
            <a:r>
              <a:rPr lang="en-US" altLang="zh-TW" sz="1800" dirty="0" smtClean="0">
                <a:latin typeface="Calibri"/>
              </a:rPr>
              <a:t> , baseball:1 ……. </a:t>
            </a:r>
            <a:r>
              <a:rPr lang="en-US" altLang="zh-TW" sz="2400" dirty="0" smtClean="0">
                <a:latin typeface="Calibri"/>
              </a:rPr>
              <a:t>}</a:t>
            </a:r>
          </a:p>
          <a:p>
            <a:r>
              <a:rPr lang="en-US" altLang="zh-TW" sz="2400" dirty="0" smtClean="0">
                <a:latin typeface="Calibri"/>
              </a:rPr>
              <a:t>L(India) = { </a:t>
            </a:r>
            <a:r>
              <a:rPr lang="en-US" altLang="zh-TW" sz="1800" b="1" dirty="0" smtClean="0">
                <a:latin typeface="Calibri"/>
              </a:rPr>
              <a:t>Asian countries </a:t>
            </a:r>
            <a:r>
              <a:rPr lang="en-US" altLang="zh-TW" sz="1800" b="1" dirty="0">
                <a:latin typeface="Calibri"/>
              </a:rPr>
              <a:t>:1</a:t>
            </a:r>
            <a:r>
              <a:rPr lang="en-US" altLang="zh-TW" sz="1800" dirty="0" smtClean="0">
                <a:latin typeface="Calibri"/>
              </a:rPr>
              <a:t>, developing </a:t>
            </a:r>
            <a:r>
              <a:rPr lang="en-US" altLang="zh-TW" sz="1800" dirty="0">
                <a:latin typeface="Calibri"/>
              </a:rPr>
              <a:t>country:1 </a:t>
            </a:r>
            <a:r>
              <a:rPr lang="en-US" altLang="zh-TW" sz="1800" dirty="0" smtClean="0">
                <a:latin typeface="Calibri"/>
              </a:rPr>
              <a:t>, </a:t>
            </a:r>
            <a:r>
              <a:rPr lang="en-US" altLang="zh-TW" sz="1800" b="1" dirty="0">
                <a:latin typeface="Calibri"/>
              </a:rPr>
              <a:t>location:1</a:t>
            </a:r>
            <a:r>
              <a:rPr lang="en-US" altLang="zh-TW" sz="1800" dirty="0" smtClean="0">
                <a:latin typeface="Calibri"/>
              </a:rPr>
              <a:t> , </a:t>
            </a:r>
            <a:r>
              <a:rPr lang="en-US" altLang="zh-TW" sz="1800" dirty="0">
                <a:latin typeface="Calibri"/>
              </a:rPr>
              <a:t>cricket:1 </a:t>
            </a:r>
            <a:r>
              <a:rPr lang="en-US" altLang="zh-TW" sz="1800" dirty="0" smtClean="0">
                <a:latin typeface="Calibri"/>
              </a:rPr>
              <a:t>……. </a:t>
            </a:r>
            <a:r>
              <a:rPr lang="en-US" altLang="zh-TW" sz="2400" dirty="0" smtClean="0">
                <a:latin typeface="Calibri"/>
              </a:rPr>
              <a:t>}</a:t>
            </a:r>
          </a:p>
          <a:p>
            <a:r>
              <a:rPr lang="en-US" altLang="zh-TW" sz="2400" dirty="0" smtClean="0">
                <a:latin typeface="Calibri"/>
              </a:rPr>
              <a:t>L(Korea) </a:t>
            </a:r>
            <a:r>
              <a:rPr lang="en-US" altLang="zh-TW" sz="2400" dirty="0">
                <a:latin typeface="Calibri"/>
              </a:rPr>
              <a:t>= { </a:t>
            </a:r>
            <a:r>
              <a:rPr lang="en-US" altLang="zh-TW" sz="1800" dirty="0">
                <a:latin typeface="Calibri"/>
              </a:rPr>
              <a:t>Asian countries:1 , developed countries:1 , location :1, baseball:1 ……. </a:t>
            </a:r>
            <a:r>
              <a:rPr lang="en-US" altLang="zh-TW" sz="2400" dirty="0" smtClean="0">
                <a:latin typeface="Calibri"/>
              </a:rPr>
              <a:t>}</a:t>
            </a:r>
            <a:endParaRPr lang="en-US" altLang="zh-TW" sz="2400" dirty="0">
              <a:latin typeface="Calibri"/>
            </a:endParaRPr>
          </a:p>
        </p:txBody>
      </p:sp>
      <p:sp>
        <p:nvSpPr>
          <p:cNvPr id="13" name="Rectangle 3"/>
          <p:cNvSpPr txBox="1">
            <a:spLocks noChangeArrowheads="1"/>
          </p:cNvSpPr>
          <p:nvPr/>
        </p:nvSpPr>
        <p:spPr bwMode="gray">
          <a:xfrm>
            <a:off x="409392" y="1268760"/>
            <a:ext cx="4522648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E(T</a:t>
            </a:r>
            <a:r>
              <a:rPr lang="en-US" altLang="zh-TW" sz="1800" dirty="0" smtClean="0">
                <a:latin typeface="Calibri"/>
              </a:rPr>
              <a:t>1</a:t>
            </a:r>
            <a:r>
              <a:rPr lang="en-US" altLang="zh-TW" sz="2400" dirty="0" smtClean="0">
                <a:latin typeface="Calibri"/>
              </a:rPr>
              <a:t>) = { </a:t>
            </a:r>
            <a:r>
              <a:rPr lang="en-US" altLang="zh-TW" sz="2400" i="1" dirty="0" smtClean="0">
                <a:latin typeface="Calibri"/>
              </a:rPr>
              <a:t>India, Korea, Malaysia</a:t>
            </a:r>
            <a:r>
              <a:rPr lang="en-US" altLang="zh-TW" sz="2400" dirty="0" smtClean="0">
                <a:latin typeface="Calibri"/>
              </a:rPr>
              <a:t> }</a:t>
            </a:r>
          </a:p>
          <a:p>
            <a:r>
              <a:rPr lang="en-US" altLang="zh-TW" sz="2400" dirty="0">
                <a:latin typeface="Calibri"/>
              </a:rPr>
              <a:t>E(T</a:t>
            </a:r>
            <a:r>
              <a:rPr lang="en-US" altLang="zh-TW" sz="1800" dirty="0">
                <a:latin typeface="Calibri"/>
              </a:rPr>
              <a:t>2</a:t>
            </a:r>
            <a:r>
              <a:rPr lang="en-US" altLang="zh-TW" sz="2400" dirty="0">
                <a:latin typeface="Calibri"/>
              </a:rPr>
              <a:t>) = { </a:t>
            </a:r>
            <a:r>
              <a:rPr lang="en-US" altLang="zh-TW" sz="2400" i="1" dirty="0" smtClean="0">
                <a:latin typeface="Calibri"/>
              </a:rPr>
              <a:t>Japan, Taiwan</a:t>
            </a:r>
            <a:r>
              <a:rPr lang="en-US" altLang="zh-TW" sz="2400" dirty="0" smtClean="0">
                <a:latin typeface="Calibri"/>
              </a:rPr>
              <a:t>}</a:t>
            </a:r>
            <a:endParaRPr lang="en-US" altLang="zh-TW" sz="2400" dirty="0"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348880"/>
            <a:ext cx="3000375" cy="46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720" y="2371353"/>
            <a:ext cx="365760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34" y="4509120"/>
            <a:ext cx="4824536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500334" y="5085184"/>
            <a:ext cx="8655501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err="1">
                <a:latin typeface="Calibri"/>
              </a:rPr>
              <a:t>re</a:t>
            </a:r>
            <a:r>
              <a:rPr lang="en-US" altLang="zh-TW" sz="1600" dirty="0" err="1">
                <a:latin typeface="Calibri"/>
              </a:rPr>
              <a:t>u</a:t>
            </a:r>
            <a:r>
              <a:rPr lang="en-US" altLang="zh-TW" sz="2400" dirty="0">
                <a:latin typeface="Calibri"/>
              </a:rPr>
              <a:t>(</a:t>
            </a:r>
            <a:r>
              <a:rPr lang="en-US" altLang="zh-TW" sz="2400" dirty="0" err="1">
                <a:latin typeface="Calibri"/>
              </a:rPr>
              <a:t>India,Japan</a:t>
            </a:r>
            <a:r>
              <a:rPr lang="en-US" altLang="zh-TW" sz="2400" dirty="0">
                <a:latin typeface="Calibri"/>
              </a:rPr>
              <a:t>) = 2</a:t>
            </a:r>
          </a:p>
          <a:p>
            <a:r>
              <a:rPr lang="en-US" altLang="zh-TW" sz="2400" dirty="0" err="1">
                <a:latin typeface="Calibri"/>
              </a:rPr>
              <a:t>re</a:t>
            </a:r>
            <a:r>
              <a:rPr lang="en-US" altLang="zh-TW" sz="1600" dirty="0" err="1">
                <a:latin typeface="Calibri"/>
              </a:rPr>
              <a:t>u</a:t>
            </a:r>
            <a:r>
              <a:rPr lang="en-US" altLang="zh-TW" sz="2400" dirty="0">
                <a:latin typeface="Calibri"/>
              </a:rPr>
              <a:t>(</a:t>
            </a:r>
            <a:r>
              <a:rPr lang="en-US" altLang="zh-TW" sz="2400" dirty="0" err="1">
                <a:latin typeface="Calibri"/>
              </a:rPr>
              <a:t>Korea,Japan</a:t>
            </a:r>
            <a:r>
              <a:rPr lang="en-US" altLang="zh-TW" sz="2400" dirty="0">
                <a:latin typeface="Calibri"/>
              </a:rPr>
              <a:t>) = 4</a:t>
            </a:r>
          </a:p>
        </p:txBody>
      </p:sp>
    </p:spTree>
    <p:extLst>
      <p:ext uri="{BB962C8B-B14F-4D97-AF65-F5344CB8AC3E}">
        <p14:creationId xmlns:p14="http://schemas.microsoft.com/office/powerpoint/2010/main" val="34427245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15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179511" y="476672"/>
            <a:ext cx="8782779" cy="648072"/>
          </a:xfrm>
        </p:spPr>
        <p:txBody>
          <a:bodyPr>
            <a:noAutofit/>
          </a:bodyPr>
          <a:lstStyle/>
          <a:p>
            <a:r>
              <a:rPr lang="en-US" altLang="zh-TW" sz="2600" b="1" dirty="0" smtClean="0">
                <a:latin typeface="Arial Rounded MT Bold" pitchFamily="34" charset="0"/>
              </a:rPr>
              <a:t>Relatedness </a:t>
            </a:r>
            <a:r>
              <a:rPr lang="en-US" altLang="zh-TW" sz="2600" b="1" dirty="0">
                <a:latin typeface="Arial Rounded MT Bold" pitchFamily="34" charset="0"/>
              </a:rPr>
              <a:t>between entity </a:t>
            </a:r>
            <a:r>
              <a:rPr lang="en-US" altLang="zh-TW" sz="2600" b="1" dirty="0" smtClean="0">
                <a:latin typeface="Arial Rounded MT Bold" pitchFamily="34" charset="0"/>
              </a:rPr>
              <a:t>sets – aggregate relatedness</a:t>
            </a:r>
            <a:endParaRPr lang="zh-TW" altLang="en-US" sz="2600" b="1" dirty="0">
              <a:latin typeface="Arial Rounded MT Bold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337384" y="1340768"/>
            <a:ext cx="8367469" cy="936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E(T</a:t>
            </a:r>
            <a:r>
              <a:rPr lang="en-US" altLang="zh-TW" sz="1800" dirty="0" smtClean="0">
                <a:latin typeface="Calibri"/>
              </a:rPr>
              <a:t>1</a:t>
            </a:r>
            <a:r>
              <a:rPr lang="en-US" altLang="zh-TW" sz="2400" dirty="0" smtClean="0">
                <a:latin typeface="Calibri"/>
              </a:rPr>
              <a:t>) = { </a:t>
            </a:r>
            <a:r>
              <a:rPr lang="en-US" altLang="zh-TW" sz="2400" i="1" dirty="0" smtClean="0">
                <a:latin typeface="Calibri"/>
              </a:rPr>
              <a:t>India, Korea, Malaysia</a:t>
            </a:r>
            <a:r>
              <a:rPr lang="en-US" altLang="zh-TW" sz="2400" dirty="0" smtClean="0">
                <a:latin typeface="Calibri"/>
              </a:rPr>
              <a:t> }</a:t>
            </a:r>
          </a:p>
          <a:p>
            <a:r>
              <a:rPr lang="en-US" altLang="zh-TW" sz="2400" dirty="0" smtClean="0">
                <a:latin typeface="Calibri"/>
              </a:rPr>
              <a:t>E(T</a:t>
            </a:r>
            <a:r>
              <a:rPr lang="en-US" altLang="zh-TW" sz="1800" dirty="0" smtClean="0">
                <a:latin typeface="Calibri"/>
              </a:rPr>
              <a:t>2</a:t>
            </a:r>
            <a:r>
              <a:rPr lang="en-US" altLang="zh-TW" sz="2400" dirty="0" smtClean="0">
                <a:latin typeface="Calibri"/>
              </a:rPr>
              <a:t>) </a:t>
            </a:r>
            <a:r>
              <a:rPr lang="en-US" altLang="zh-TW" sz="2400" dirty="0">
                <a:latin typeface="Calibri"/>
              </a:rPr>
              <a:t>= </a:t>
            </a:r>
            <a:r>
              <a:rPr lang="en-US" altLang="zh-TW" sz="2400" dirty="0" smtClean="0">
                <a:latin typeface="Calibri"/>
              </a:rPr>
              <a:t>{ </a:t>
            </a:r>
            <a:r>
              <a:rPr lang="en-US" altLang="zh-TW" sz="2400" i="1" dirty="0" smtClean="0">
                <a:latin typeface="Calibri"/>
              </a:rPr>
              <a:t>Japan, Taiwan </a:t>
            </a:r>
            <a:r>
              <a:rPr lang="en-US" altLang="zh-TW" sz="2400" dirty="0" smtClean="0">
                <a:latin typeface="Calibri"/>
              </a:rPr>
              <a:t>}</a:t>
            </a:r>
            <a:endParaRPr lang="en-US" altLang="zh-TW" sz="2400" dirty="0">
              <a:latin typeface="Calibri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3"/>
              <p:cNvSpPr txBox="1">
                <a:spLocks noChangeArrowheads="1"/>
              </p:cNvSpPr>
              <p:nvPr/>
            </p:nvSpPr>
            <p:spPr bwMode="gray">
              <a:xfrm>
                <a:off x="395536" y="3284984"/>
                <a:ext cx="8566754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3∗2</m:t>
                        </m:r>
                      </m:den>
                    </m:f>
                  </m:oMath>
                </a14:m>
                <a:r>
                  <a:rPr lang="en-US" altLang="zh-TW" sz="2400" dirty="0" smtClean="0">
                    <a:latin typeface="Calibri"/>
                  </a:rPr>
                  <a:t>  </a:t>
                </a:r>
                <a:r>
                  <a:rPr lang="en-US" altLang="zh-TW" sz="2200" dirty="0" smtClean="0">
                    <a:latin typeface="Calibri"/>
                  </a:rPr>
                  <a:t>(re(</a:t>
                </a:r>
                <a:r>
                  <a:rPr lang="en-US" altLang="zh-TW" sz="2200" dirty="0" err="1" smtClean="0">
                    <a:latin typeface="Calibri"/>
                  </a:rPr>
                  <a:t>India,Japan</a:t>
                </a:r>
                <a:r>
                  <a:rPr lang="en-US" altLang="zh-TW" sz="2200" dirty="0" smtClean="0">
                    <a:latin typeface="Calibri"/>
                  </a:rPr>
                  <a:t>) + re(</a:t>
                </a:r>
                <a:r>
                  <a:rPr lang="en-US" altLang="zh-TW" sz="2200" dirty="0" err="1" smtClean="0">
                    <a:latin typeface="Calibri"/>
                  </a:rPr>
                  <a:t>Korea,Japan</a:t>
                </a:r>
                <a:r>
                  <a:rPr lang="en-US" altLang="zh-TW" sz="2200" dirty="0" smtClean="0">
                    <a:latin typeface="Calibri"/>
                  </a:rPr>
                  <a:t>) + re(Malaysia, Japan) + </a:t>
                </a:r>
              </a:p>
              <a:p>
                <a:pPr marL="0" indent="0">
                  <a:buNone/>
                </a:pPr>
                <a:r>
                  <a:rPr lang="en-US" altLang="zh-TW" sz="2200" dirty="0" smtClean="0">
                    <a:latin typeface="Calibri"/>
                  </a:rPr>
                  <a:t>     re(India,</a:t>
                </a:r>
                <a:r>
                  <a:rPr lang="en-US" altLang="zh-TW" sz="2200" i="1" dirty="0">
                    <a:latin typeface="Calibri"/>
                  </a:rPr>
                  <a:t> Taiwan</a:t>
                </a:r>
                <a:r>
                  <a:rPr lang="en-US" altLang="zh-TW" sz="2200" dirty="0" smtClean="0">
                    <a:latin typeface="Calibri"/>
                  </a:rPr>
                  <a:t>) </a:t>
                </a:r>
                <a:r>
                  <a:rPr lang="en-US" altLang="zh-TW" sz="2200" dirty="0">
                    <a:latin typeface="Calibri"/>
                  </a:rPr>
                  <a:t>+ </a:t>
                </a:r>
                <a:r>
                  <a:rPr lang="en-US" altLang="zh-TW" sz="2200" dirty="0" smtClean="0">
                    <a:latin typeface="Calibri"/>
                  </a:rPr>
                  <a:t>re(</a:t>
                </a:r>
                <a:r>
                  <a:rPr lang="en-US" altLang="zh-TW" sz="2200" dirty="0" err="1" smtClean="0">
                    <a:latin typeface="Calibri"/>
                  </a:rPr>
                  <a:t>Korea,</a:t>
                </a:r>
                <a:r>
                  <a:rPr lang="en-US" altLang="zh-TW" sz="2200" i="1" dirty="0" err="1" smtClean="0">
                    <a:latin typeface="Calibri"/>
                  </a:rPr>
                  <a:t>Taiwan</a:t>
                </a:r>
                <a:r>
                  <a:rPr lang="en-US" altLang="zh-TW" sz="2200" dirty="0" smtClean="0">
                    <a:latin typeface="Calibri"/>
                  </a:rPr>
                  <a:t>) </a:t>
                </a:r>
                <a:r>
                  <a:rPr lang="en-US" altLang="zh-TW" sz="2200" dirty="0">
                    <a:latin typeface="Calibri"/>
                  </a:rPr>
                  <a:t>+ re(Malaysia, </a:t>
                </a:r>
                <a:r>
                  <a:rPr lang="en-US" altLang="zh-TW" sz="2200" i="1" dirty="0">
                    <a:latin typeface="Calibri"/>
                  </a:rPr>
                  <a:t>Taiwan</a:t>
                </a:r>
                <a:r>
                  <a:rPr lang="en-US" altLang="zh-TW" sz="2200" dirty="0" smtClean="0">
                    <a:latin typeface="Calibri"/>
                  </a:rPr>
                  <a:t>)  )</a:t>
                </a:r>
              </a:p>
            </p:txBody>
          </p:sp>
        </mc:Choice>
        <mc:Fallback xmlns="">
          <p:sp>
            <p:nvSpPr>
              <p:cNvPr id="6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95536" y="3284984"/>
                <a:ext cx="8566754" cy="1224136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3" y="2564904"/>
            <a:ext cx="5854997" cy="70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19" y="4821828"/>
            <a:ext cx="5725562" cy="767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gray">
              <a:xfrm>
                <a:off x="397734" y="5589240"/>
                <a:ext cx="8566754" cy="122413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2400" b="0" i="1" smtClean="0">
                            <a:latin typeface="Cambria Math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altLang="zh-TW" sz="2200" dirty="0" smtClean="0">
                    <a:latin typeface="Calibri"/>
                  </a:rPr>
                  <a:t>  (re(</a:t>
                </a:r>
                <a:r>
                  <a:rPr lang="en-US" altLang="zh-TW" sz="2200" dirty="0" err="1" smtClean="0">
                    <a:latin typeface="Calibri"/>
                  </a:rPr>
                  <a:t>India,Japan</a:t>
                </a:r>
                <a:r>
                  <a:rPr lang="en-US" altLang="zh-TW" sz="2200" dirty="0" smtClean="0">
                    <a:latin typeface="Calibri"/>
                  </a:rPr>
                  <a:t>) + re(</a:t>
                </a:r>
                <a:r>
                  <a:rPr lang="en-US" altLang="zh-TW" sz="2200" dirty="0" err="1" smtClean="0">
                    <a:latin typeface="Calibri"/>
                  </a:rPr>
                  <a:t>Korea,Japan</a:t>
                </a:r>
                <a:r>
                  <a:rPr lang="en-US" altLang="zh-TW" sz="2200" dirty="0" smtClean="0">
                    <a:latin typeface="Calibri"/>
                  </a:rPr>
                  <a:t>) + re(Malaysia, Japan) + </a:t>
                </a:r>
              </a:p>
              <a:p>
                <a:pPr marL="0" indent="0">
                  <a:buNone/>
                </a:pPr>
                <a:r>
                  <a:rPr lang="en-US" altLang="zh-TW" sz="2200" dirty="0" smtClean="0">
                    <a:latin typeface="Calibri"/>
                  </a:rPr>
                  <a:t>     re(India,</a:t>
                </a:r>
                <a:r>
                  <a:rPr lang="en-US" altLang="zh-TW" sz="2200" i="1" dirty="0">
                    <a:latin typeface="Calibri"/>
                  </a:rPr>
                  <a:t> Taiwan</a:t>
                </a:r>
                <a:r>
                  <a:rPr lang="en-US" altLang="zh-TW" sz="2200" dirty="0" smtClean="0">
                    <a:latin typeface="Calibri"/>
                  </a:rPr>
                  <a:t>) </a:t>
                </a:r>
                <a:r>
                  <a:rPr lang="en-US" altLang="zh-TW" sz="2200" dirty="0">
                    <a:latin typeface="Calibri"/>
                  </a:rPr>
                  <a:t>+ </a:t>
                </a:r>
                <a:r>
                  <a:rPr lang="en-US" altLang="zh-TW" sz="2200" dirty="0" smtClean="0">
                    <a:latin typeface="Calibri"/>
                  </a:rPr>
                  <a:t>re(</a:t>
                </a:r>
                <a:r>
                  <a:rPr lang="en-US" altLang="zh-TW" sz="2200" dirty="0" err="1" smtClean="0">
                    <a:latin typeface="Calibri"/>
                  </a:rPr>
                  <a:t>Korea,</a:t>
                </a:r>
                <a:r>
                  <a:rPr lang="en-US" altLang="zh-TW" sz="2200" i="1" dirty="0" err="1" smtClean="0">
                    <a:latin typeface="Calibri"/>
                  </a:rPr>
                  <a:t>Taiwan</a:t>
                </a:r>
                <a:r>
                  <a:rPr lang="en-US" altLang="zh-TW" sz="2200" dirty="0" smtClean="0">
                    <a:latin typeface="Calibri"/>
                  </a:rPr>
                  <a:t>) </a:t>
                </a:r>
                <a:r>
                  <a:rPr lang="en-US" altLang="zh-TW" sz="2200" dirty="0">
                    <a:latin typeface="Calibri"/>
                  </a:rPr>
                  <a:t>+ re(Malaysia, </a:t>
                </a:r>
                <a:r>
                  <a:rPr lang="en-US" altLang="zh-TW" sz="2200" i="1" dirty="0">
                    <a:latin typeface="Calibri"/>
                  </a:rPr>
                  <a:t>Taiwan</a:t>
                </a:r>
                <a:r>
                  <a:rPr lang="en-US" altLang="zh-TW" sz="2200" dirty="0" smtClean="0">
                    <a:latin typeface="Calibri"/>
                  </a:rPr>
                  <a:t>)  )</a:t>
                </a: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397734" y="5589240"/>
                <a:ext cx="8566754" cy="122413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22138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16</a:t>
            </a:fld>
            <a:endParaRPr lang="zh-TW" altLang="en-US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337384" y="1340768"/>
            <a:ext cx="8367469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E(T</a:t>
            </a:r>
            <a:r>
              <a:rPr lang="en-US" altLang="zh-TW" sz="1800" dirty="0" smtClean="0">
                <a:latin typeface="Calibri"/>
              </a:rPr>
              <a:t>1</a:t>
            </a:r>
            <a:r>
              <a:rPr lang="en-US" altLang="zh-TW" sz="2400" dirty="0" smtClean="0">
                <a:latin typeface="Calibri"/>
              </a:rPr>
              <a:t>) = { </a:t>
            </a:r>
            <a:r>
              <a:rPr lang="en-US" altLang="zh-TW" sz="2400" i="1" dirty="0" smtClean="0">
                <a:latin typeface="Calibri"/>
              </a:rPr>
              <a:t>India, Korea, Malaysia</a:t>
            </a:r>
            <a:r>
              <a:rPr lang="en-US" altLang="zh-TW" sz="2400" dirty="0" smtClean="0">
                <a:latin typeface="Calibri"/>
              </a:rPr>
              <a:t> }</a:t>
            </a:r>
          </a:p>
          <a:p>
            <a:r>
              <a:rPr lang="en-US" altLang="zh-TW" sz="2400" dirty="0" smtClean="0">
                <a:latin typeface="Calibri"/>
              </a:rPr>
              <a:t>E(T</a:t>
            </a:r>
            <a:r>
              <a:rPr lang="en-US" altLang="zh-TW" sz="1800" dirty="0" smtClean="0">
                <a:latin typeface="Calibri"/>
              </a:rPr>
              <a:t>2</a:t>
            </a:r>
            <a:r>
              <a:rPr lang="en-US" altLang="zh-TW" sz="2400" dirty="0" smtClean="0">
                <a:latin typeface="Calibri"/>
              </a:rPr>
              <a:t>) </a:t>
            </a:r>
            <a:r>
              <a:rPr lang="en-US" altLang="zh-TW" sz="2400" dirty="0">
                <a:latin typeface="Calibri"/>
              </a:rPr>
              <a:t>= </a:t>
            </a:r>
            <a:r>
              <a:rPr lang="en-US" altLang="zh-TW" sz="2400" dirty="0" smtClean="0">
                <a:latin typeface="Calibri"/>
              </a:rPr>
              <a:t>{ </a:t>
            </a:r>
            <a:r>
              <a:rPr lang="en-US" altLang="zh-TW" sz="2400" i="1" dirty="0">
                <a:latin typeface="Calibri"/>
              </a:rPr>
              <a:t>Japan </a:t>
            </a:r>
            <a:r>
              <a:rPr lang="en-US" altLang="zh-TW" sz="2400" i="1" dirty="0" smtClean="0">
                <a:latin typeface="Calibri"/>
              </a:rPr>
              <a:t>, Taiwan </a:t>
            </a:r>
            <a:r>
              <a:rPr lang="en-US" altLang="zh-TW" sz="2400" dirty="0" smtClean="0">
                <a:latin typeface="Calibri"/>
              </a:rPr>
              <a:t>}</a:t>
            </a:r>
            <a:endParaRPr lang="en-US" altLang="zh-TW" sz="2400" dirty="0">
              <a:latin typeface="Calibri"/>
            </a:endParaRPr>
          </a:p>
          <a:p>
            <a:endParaRPr lang="en-US" altLang="zh-TW" sz="2400" dirty="0">
              <a:latin typeface="Calibri"/>
            </a:endParaRPr>
          </a:p>
          <a:p>
            <a:pPr marL="0" indent="0">
              <a:buNone/>
            </a:pPr>
            <a:endParaRPr lang="en-US" altLang="zh-TW" sz="2200" dirty="0" smtClean="0">
              <a:latin typeface="Calibri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23528" y="3068960"/>
            <a:ext cx="8640960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L( </a:t>
            </a:r>
            <a:r>
              <a:rPr lang="en-US" altLang="zh-TW" sz="2000" dirty="0" smtClean="0">
                <a:latin typeface="Calibri"/>
              </a:rPr>
              <a:t>E(T1)</a:t>
            </a:r>
            <a:r>
              <a:rPr lang="en-US" altLang="zh-TW" sz="2400" dirty="0" smtClean="0">
                <a:latin typeface="Calibri"/>
              </a:rPr>
              <a:t> ) = { </a:t>
            </a:r>
            <a:r>
              <a:rPr lang="en-US" altLang="zh-TW" sz="1600" b="1" dirty="0" smtClean="0">
                <a:latin typeface="Calibri"/>
              </a:rPr>
              <a:t>Asian </a:t>
            </a:r>
            <a:r>
              <a:rPr lang="en-US" altLang="zh-TW" sz="1600" b="1" dirty="0" smtClean="0">
                <a:latin typeface="Calibri"/>
              </a:rPr>
              <a:t>countries:3 </a:t>
            </a:r>
            <a:r>
              <a:rPr lang="en-US" altLang="zh-TW" sz="1600" b="1" dirty="0" smtClean="0">
                <a:latin typeface="Calibri"/>
              </a:rPr>
              <a:t>, developed </a:t>
            </a:r>
            <a:r>
              <a:rPr lang="en-US" altLang="zh-TW" sz="1600" b="1" dirty="0" smtClean="0">
                <a:latin typeface="Calibri"/>
              </a:rPr>
              <a:t>countries:2 </a:t>
            </a:r>
            <a:r>
              <a:rPr lang="en-US" altLang="zh-TW" sz="1600" dirty="0" smtClean="0">
                <a:latin typeface="Calibri"/>
              </a:rPr>
              <a:t>, developing:1 country :1,</a:t>
            </a:r>
            <a:r>
              <a:rPr lang="en-US" altLang="zh-TW" sz="1600" b="1" dirty="0" smtClean="0">
                <a:latin typeface="Calibri"/>
              </a:rPr>
              <a:t>baseball:1</a:t>
            </a:r>
            <a:r>
              <a:rPr lang="en-US" altLang="zh-TW" sz="1600" dirty="0" smtClean="0">
                <a:latin typeface="Calibri"/>
              </a:rPr>
              <a:t> , cricket :1,soccer:1……. </a:t>
            </a:r>
            <a:r>
              <a:rPr lang="en-US" altLang="zh-TW" sz="2400" dirty="0" smtClean="0">
                <a:latin typeface="Calibri"/>
              </a:rPr>
              <a:t>}</a:t>
            </a:r>
          </a:p>
          <a:p>
            <a:r>
              <a:rPr lang="en-US" altLang="zh-TW" sz="2400" dirty="0">
                <a:latin typeface="Calibri"/>
              </a:rPr>
              <a:t>L( </a:t>
            </a:r>
            <a:r>
              <a:rPr lang="en-US" altLang="zh-TW" sz="2000" dirty="0" smtClean="0">
                <a:latin typeface="Calibri"/>
              </a:rPr>
              <a:t>E(T2)</a:t>
            </a:r>
            <a:r>
              <a:rPr lang="en-US" altLang="zh-TW" sz="2400" dirty="0" smtClean="0">
                <a:latin typeface="Calibri"/>
              </a:rPr>
              <a:t> </a:t>
            </a:r>
            <a:r>
              <a:rPr lang="en-US" altLang="zh-TW" sz="2400" dirty="0">
                <a:latin typeface="Calibri"/>
              </a:rPr>
              <a:t>) = { </a:t>
            </a:r>
            <a:r>
              <a:rPr lang="en-US" altLang="zh-TW" sz="1600" b="1">
                <a:latin typeface="Calibri"/>
              </a:rPr>
              <a:t>Asian </a:t>
            </a:r>
            <a:r>
              <a:rPr lang="en-US" altLang="zh-TW" sz="1600" b="1" smtClean="0">
                <a:latin typeface="Calibri"/>
              </a:rPr>
              <a:t>countries:2 </a:t>
            </a:r>
            <a:r>
              <a:rPr lang="en-US" altLang="zh-TW" sz="1600" b="1" dirty="0">
                <a:latin typeface="Calibri"/>
              </a:rPr>
              <a:t>, </a:t>
            </a:r>
            <a:r>
              <a:rPr lang="en-US" altLang="zh-TW" sz="1600" b="1">
                <a:latin typeface="Calibri"/>
              </a:rPr>
              <a:t>developed </a:t>
            </a:r>
            <a:r>
              <a:rPr lang="en-US" altLang="zh-TW" sz="1600" b="1" smtClean="0">
                <a:latin typeface="Calibri"/>
              </a:rPr>
              <a:t>countries:2 </a:t>
            </a:r>
            <a:r>
              <a:rPr lang="en-US" altLang="zh-TW" sz="1600" dirty="0" smtClean="0">
                <a:latin typeface="Calibri"/>
              </a:rPr>
              <a:t>, soccer:1 </a:t>
            </a:r>
            <a:r>
              <a:rPr lang="en-US" altLang="zh-TW" sz="1600" smtClean="0">
                <a:latin typeface="Calibri"/>
              </a:rPr>
              <a:t>, </a:t>
            </a:r>
            <a:r>
              <a:rPr lang="en-US" altLang="zh-TW" sz="1600" b="1" smtClean="0">
                <a:latin typeface="Calibri"/>
              </a:rPr>
              <a:t>baseball:2</a:t>
            </a:r>
            <a:r>
              <a:rPr lang="en-US" altLang="zh-TW" sz="1600" smtClean="0">
                <a:latin typeface="Calibri"/>
              </a:rPr>
              <a:t> </a:t>
            </a:r>
            <a:r>
              <a:rPr lang="en-US" altLang="zh-TW" sz="1600" dirty="0">
                <a:latin typeface="Calibri"/>
              </a:rPr>
              <a:t>, </a:t>
            </a:r>
            <a:r>
              <a:rPr lang="en-US" altLang="zh-TW" sz="1600" dirty="0" smtClean="0">
                <a:latin typeface="Calibri"/>
              </a:rPr>
              <a:t> </a:t>
            </a:r>
            <a:r>
              <a:rPr lang="en-US" altLang="zh-TW" sz="1600" dirty="0">
                <a:latin typeface="Calibri"/>
              </a:rPr>
              <a:t>……. </a:t>
            </a:r>
            <a:r>
              <a:rPr lang="en-US" altLang="zh-TW" sz="2400" dirty="0">
                <a:latin typeface="Calibri"/>
              </a:rPr>
              <a:t>}</a:t>
            </a:r>
          </a:p>
          <a:p>
            <a:endParaRPr lang="en-US" altLang="zh-TW" sz="2200" dirty="0" smtClean="0">
              <a:latin typeface="Calibri"/>
            </a:endParaRPr>
          </a:p>
        </p:txBody>
      </p:sp>
      <p:sp>
        <p:nvSpPr>
          <p:cNvPr id="10" name="標題 1"/>
          <p:cNvSpPr>
            <a:spLocks noGrp="1"/>
          </p:cNvSpPr>
          <p:nvPr>
            <p:ph type="title"/>
          </p:nvPr>
        </p:nvSpPr>
        <p:spPr>
          <a:xfrm>
            <a:off x="179511" y="476672"/>
            <a:ext cx="8782779" cy="648072"/>
          </a:xfrm>
        </p:spPr>
        <p:txBody>
          <a:bodyPr>
            <a:noAutofit/>
          </a:bodyPr>
          <a:lstStyle/>
          <a:p>
            <a:r>
              <a:rPr lang="en-US" altLang="zh-TW" sz="2600" b="1" dirty="0" smtClean="0">
                <a:latin typeface="Arial Rounded MT Bold" pitchFamily="34" charset="0"/>
              </a:rPr>
              <a:t>Relatedness </a:t>
            </a:r>
            <a:r>
              <a:rPr lang="en-US" altLang="zh-TW" sz="2600" b="1" dirty="0">
                <a:latin typeface="Arial Rounded MT Bold" pitchFamily="34" charset="0"/>
              </a:rPr>
              <a:t>between entity </a:t>
            </a:r>
            <a:r>
              <a:rPr lang="en-US" altLang="zh-TW" sz="2600" b="1" dirty="0" smtClean="0">
                <a:latin typeface="Arial Rounded MT Bold" pitchFamily="34" charset="0"/>
              </a:rPr>
              <a:t>sets – sets of entities</a:t>
            </a:r>
            <a:endParaRPr lang="zh-TW" altLang="en-US" sz="2600" b="1" dirty="0">
              <a:latin typeface="Arial Rounded MT Bold" pitchFamily="34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6984776" cy="421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5753100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6228185" y="4486464"/>
            <a:ext cx="2664296" cy="103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000" dirty="0">
                <a:latin typeface="Calibri"/>
              </a:rPr>
              <a:t>the parameters </a:t>
            </a:r>
            <a:r>
              <a:rPr lang="en-US" altLang="zh-TW" sz="2000" dirty="0" smtClean="0">
                <a:latin typeface="Calibri"/>
              </a:rPr>
              <a:t> </a:t>
            </a:r>
            <a:r>
              <a:rPr lang="en-US" altLang="zh-TW" sz="2000" dirty="0">
                <a:latin typeface="Calibri"/>
              </a:rPr>
              <a:t>are set to m</a:t>
            </a:r>
            <a:r>
              <a:rPr lang="en-US" altLang="zh-TW" sz="1200" dirty="0">
                <a:latin typeface="Calibri"/>
              </a:rPr>
              <a:t>1</a:t>
            </a:r>
            <a:r>
              <a:rPr lang="en-US" altLang="zh-TW" sz="2000" dirty="0">
                <a:latin typeface="Calibri"/>
              </a:rPr>
              <a:t> = n</a:t>
            </a:r>
            <a:r>
              <a:rPr lang="en-US" altLang="zh-TW" sz="1200" dirty="0">
                <a:latin typeface="Calibri"/>
              </a:rPr>
              <a:t>1</a:t>
            </a:r>
            <a:r>
              <a:rPr lang="en-US" altLang="zh-TW" sz="2000" dirty="0">
                <a:latin typeface="Calibri"/>
              </a:rPr>
              <a:t> = m</a:t>
            </a:r>
            <a:r>
              <a:rPr lang="en-US" altLang="zh-TW" sz="1200" dirty="0">
                <a:latin typeface="Calibri"/>
              </a:rPr>
              <a:t>2</a:t>
            </a:r>
            <a:r>
              <a:rPr lang="en-US" altLang="zh-TW" sz="2000" dirty="0">
                <a:latin typeface="Calibri"/>
              </a:rPr>
              <a:t> = n</a:t>
            </a:r>
            <a:r>
              <a:rPr lang="en-US" altLang="zh-TW" sz="1200" dirty="0">
                <a:latin typeface="Calibri"/>
              </a:rPr>
              <a:t>2</a:t>
            </a:r>
            <a:r>
              <a:rPr lang="en-US" altLang="zh-TW" sz="2000" dirty="0">
                <a:latin typeface="Calibri"/>
              </a:rPr>
              <a:t> = </a:t>
            </a:r>
            <a:r>
              <a:rPr lang="en-US" altLang="zh-TW" sz="2000" dirty="0" smtClean="0">
                <a:latin typeface="Calibri"/>
              </a:rPr>
              <a:t>2.0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Rectangle 3"/>
              <p:cNvSpPr txBox="1">
                <a:spLocks noChangeArrowheads="1"/>
              </p:cNvSpPr>
              <p:nvPr/>
            </p:nvSpPr>
            <p:spPr bwMode="gray">
              <a:xfrm>
                <a:off x="72008" y="5733256"/>
                <a:ext cx="9071992" cy="7200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sz="21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2100" i="1" smtClean="0">
                            <a:latin typeface="Cambria Math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altLang="zh-TW" sz="21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100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100" i="1">
                                <a:latin typeface="Cambria Math"/>
                              </a:rPr>
                              <m:t>𝑤</m:t>
                            </m:r>
                            <m:d>
                              <m:dPr>
                                <m:ctrlPr>
                                  <a:rPr lang="en-US" altLang="zh-TW" sz="21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altLang="zh-TW" sz="2100" i="1">
                                    <a:latin typeface="Cambria Math"/>
                                  </a:rPr>
                                  <m:t>𝐼𝑛𝑑𝑖𝑎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 , 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𝐴𝑠𝑖𝑎𝑛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𝑐𝑜𝑢𝑛𝑡𝑟𝑖𝑒𝑠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 +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(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𝐾𝑜𝑟𝑒𝑎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 , 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𝐴𝑠𝑖𝑎𝑛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𝑐𝑜𝑢𝑛𝑡𝑟𝑖𝑒𝑠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+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𝑤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 (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𝑀𝑎𝑙𝑎𝑦𝑠𝑖𝑎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 , 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𝐴𝑠𝑖𝑎𝑛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 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𝑐𝑜𝑢𝑛𝑡𝑟𝑖𝑒𝑠</m:t>
                                </m:r>
                                <m:r>
                                  <a:rPr lang="en-US" altLang="zh-TW" sz="2100" b="0" i="1" smtClean="0">
                                    <a:latin typeface="Cambria Math"/>
                                  </a:rPr>
                                  <m:t> </m:t>
                                </m:r>
                              </m:e>
                            </m:d>
                            <m:r>
                              <a:rPr lang="en-US" altLang="zh-TW" sz="2100" b="0" i="1" smtClean="0">
                                <a:latin typeface="Cambria Math"/>
                              </a:rPr>
                              <m:t>+…)</m:t>
                            </m:r>
                          </m:e>
                          <m:sup>
                            <m:r>
                              <a:rPr lang="en-US" altLang="zh-TW" sz="21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altLang="zh-TW" sz="21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US" altLang="zh-TW" sz="2100" i="1">
                                <a:latin typeface="Cambria Math"/>
                              </a:rPr>
                              <m:t>𝐸</m:t>
                            </m:r>
                            <m:r>
                              <a:rPr lang="en-US" altLang="zh-TW" sz="2100" i="1">
                                <a:latin typeface="Cambria Math"/>
                              </a:rPr>
                              <m:t>(</m:t>
                            </m:r>
                            <m:r>
                              <a:rPr lang="en-US" altLang="zh-TW" sz="2100" i="1">
                                <a:latin typeface="Cambria Math"/>
                              </a:rPr>
                              <m:t>𝑇</m:t>
                            </m:r>
                            <m:r>
                              <a:rPr lang="en-US" altLang="zh-TW" sz="2100" i="1">
                                <a:latin typeface="Cambria Math"/>
                              </a:rPr>
                              <m:t>1)</m:t>
                            </m:r>
                          </m:e>
                          <m:sup>
                            <m:r>
                              <a:rPr lang="en-US" altLang="zh-TW" sz="2100" b="0" i="1" smtClean="0">
                                <a:latin typeface="Cambria Math"/>
                              </a:rPr>
                              <m:t>2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altLang="zh-TW" sz="2100" dirty="0" smtClean="0">
                    <a:latin typeface="Calibri"/>
                  </a:rPr>
                  <a:t>  </a:t>
                </a:r>
              </a:p>
            </p:txBody>
          </p:sp>
        </mc:Choice>
        <mc:Fallback>
          <p:sp>
            <p:nvSpPr>
              <p:cNvPr id="12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72008" y="5733256"/>
                <a:ext cx="9071992" cy="720080"/>
              </a:xfrm>
              <a:prstGeom prst="rect">
                <a:avLst/>
              </a:prstGeom>
              <a:blipFill rotWithShape="1">
                <a:blip r:embed="rId5"/>
                <a:stretch>
                  <a:fillRect l="-806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798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Entity Complement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Consistency and Expansion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Schema Similarity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Complement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Coverage of entity set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Benefits of additional attributes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69132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18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Schema Similarity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380995" y="1268760"/>
            <a:ext cx="8511485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i="1" dirty="0" smtClean="0">
                <a:latin typeface="Calibri"/>
              </a:rPr>
              <a:t>Computing </a:t>
            </a:r>
            <a:r>
              <a:rPr lang="en-US" altLang="zh-TW" sz="2600" i="1" dirty="0">
                <a:latin typeface="Calibri"/>
              </a:rPr>
              <a:t>the schema similarity </a:t>
            </a:r>
            <a:r>
              <a:rPr lang="en-US" altLang="zh-TW" sz="2600" i="1" dirty="0" smtClean="0">
                <a:latin typeface="Calibri"/>
              </a:rPr>
              <a:t>between the </a:t>
            </a:r>
            <a:r>
              <a:rPr lang="en-US" altLang="zh-TW" sz="2600" i="1" dirty="0">
                <a:latin typeface="Calibri"/>
              </a:rPr>
              <a:t>query table T</a:t>
            </a:r>
            <a:r>
              <a:rPr lang="en-US" altLang="zh-TW" sz="2000" i="1" dirty="0">
                <a:latin typeface="Calibri"/>
              </a:rPr>
              <a:t>1</a:t>
            </a:r>
            <a:r>
              <a:rPr lang="en-US" altLang="zh-TW" sz="2600" i="1" dirty="0">
                <a:latin typeface="Calibri"/>
              </a:rPr>
              <a:t> and a candidate related table T</a:t>
            </a:r>
            <a:r>
              <a:rPr lang="en-US" altLang="zh-TW" sz="2000" i="1" dirty="0">
                <a:latin typeface="Calibri"/>
              </a:rPr>
              <a:t>2</a:t>
            </a:r>
            <a:r>
              <a:rPr lang="en-US" altLang="zh-TW" sz="2600" i="1" dirty="0" smtClean="0">
                <a:latin typeface="Calibri"/>
              </a:rPr>
              <a:t>, denoted </a:t>
            </a:r>
            <a:r>
              <a:rPr lang="en-US" altLang="zh-TW" sz="2600" i="1" dirty="0">
                <a:latin typeface="Calibri"/>
              </a:rPr>
              <a:t>S</a:t>
            </a:r>
            <a:r>
              <a:rPr lang="en-US" altLang="zh-TW" sz="1800" i="1" dirty="0">
                <a:latin typeface="Calibri"/>
              </a:rPr>
              <a:t>SS</a:t>
            </a:r>
            <a:r>
              <a:rPr lang="en-US" altLang="zh-TW" sz="2600" i="1" dirty="0">
                <a:latin typeface="Calibri"/>
              </a:rPr>
              <a:t>(T</a:t>
            </a:r>
            <a:r>
              <a:rPr lang="en-US" altLang="zh-TW" sz="2000" i="1" dirty="0">
                <a:latin typeface="Calibri"/>
              </a:rPr>
              <a:t>1</a:t>
            </a:r>
            <a:r>
              <a:rPr lang="en-US" altLang="zh-TW" sz="2600" i="1" dirty="0">
                <a:latin typeface="Calibri"/>
              </a:rPr>
              <a:t>, T</a:t>
            </a:r>
            <a:r>
              <a:rPr lang="en-US" altLang="zh-TW" sz="2000" i="1" dirty="0">
                <a:latin typeface="Calibri"/>
              </a:rPr>
              <a:t>2</a:t>
            </a:r>
            <a:r>
              <a:rPr lang="en-US" altLang="zh-TW" sz="2600" i="1" dirty="0" smtClean="0">
                <a:latin typeface="Calibri"/>
              </a:rPr>
              <a:t>).</a:t>
            </a:r>
            <a:endParaRPr lang="en-US" altLang="zh-TW" sz="2600" i="1" dirty="0">
              <a:latin typeface="Calibri"/>
            </a:endParaRPr>
          </a:p>
          <a:p>
            <a:r>
              <a:rPr lang="en-US" altLang="zh-TW" sz="2600" i="1" dirty="0" smtClean="0">
                <a:latin typeface="Calibri"/>
              </a:rPr>
              <a:t>The </a:t>
            </a:r>
            <a:r>
              <a:rPr lang="en-US" altLang="zh-TW" sz="2600" b="1" i="1" dirty="0">
                <a:latin typeface="Calibri"/>
              </a:rPr>
              <a:t>set of labels </a:t>
            </a:r>
            <a:r>
              <a:rPr lang="en-US" altLang="zh-TW" sz="2600" i="1" dirty="0">
                <a:latin typeface="Calibri"/>
              </a:rPr>
              <a:t>and </a:t>
            </a:r>
            <a:r>
              <a:rPr lang="en-US" altLang="zh-TW" sz="2600" b="1" i="1" dirty="0" smtClean="0">
                <a:latin typeface="Calibri"/>
              </a:rPr>
              <a:t>attribute name </a:t>
            </a:r>
            <a:r>
              <a:rPr lang="en-US" altLang="zh-TW" sz="2600" i="1" dirty="0" smtClean="0">
                <a:latin typeface="Calibri"/>
              </a:rPr>
              <a:t>on </a:t>
            </a:r>
            <a:r>
              <a:rPr lang="en-US" altLang="zh-TW" sz="2600" i="1" dirty="0">
                <a:latin typeface="Calibri"/>
              </a:rPr>
              <a:t>each table to </a:t>
            </a:r>
            <a:r>
              <a:rPr lang="en-US" altLang="zh-TW" sz="2600" i="1" dirty="0" smtClean="0">
                <a:latin typeface="Calibri"/>
              </a:rPr>
              <a:t>representing </a:t>
            </a:r>
            <a:r>
              <a:rPr lang="en-US" altLang="zh-TW" sz="2600" i="1" dirty="0">
                <a:latin typeface="Calibri"/>
              </a:rPr>
              <a:t>string </a:t>
            </a:r>
            <a:r>
              <a:rPr lang="en-US" altLang="zh-TW" sz="2600" i="1" dirty="0" smtClean="0">
                <a:latin typeface="Calibri"/>
              </a:rPr>
              <a:t>similarity (</a:t>
            </a:r>
            <a:r>
              <a:rPr lang="en-US" altLang="zh-TW" sz="2600" i="1" dirty="0" err="1" smtClean="0">
                <a:latin typeface="Calibri"/>
              </a:rPr>
              <a:t>Jaccard</a:t>
            </a:r>
            <a:r>
              <a:rPr lang="en-US" altLang="zh-TW" sz="2600" i="1" dirty="0" smtClean="0">
                <a:latin typeface="Calibri"/>
              </a:rPr>
              <a:t> Similarity)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522208"/>
            <a:ext cx="72675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98332"/>
            <a:ext cx="7296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760809" y="3212976"/>
            <a:ext cx="719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A</a:t>
            </a:r>
            <a:r>
              <a:rPr lang="en-US" altLang="zh-TW" sz="1400" b="1" dirty="0" smtClean="0"/>
              <a:t>1-1</a:t>
            </a:r>
            <a:r>
              <a:rPr lang="en-US" altLang="zh-TW" b="1" dirty="0" smtClean="0"/>
              <a:t>         A</a:t>
            </a:r>
            <a:r>
              <a:rPr lang="en-US" altLang="zh-TW" sz="1400" b="1" dirty="0" smtClean="0"/>
              <a:t>1-2</a:t>
            </a:r>
            <a:r>
              <a:rPr lang="en-US" altLang="zh-TW" b="1" dirty="0" smtClean="0"/>
              <a:t>                             A</a:t>
            </a:r>
            <a:r>
              <a:rPr lang="en-US" altLang="zh-TW" sz="1400" b="1" dirty="0" smtClean="0"/>
              <a:t>1-3</a:t>
            </a:r>
            <a:r>
              <a:rPr lang="en-US" altLang="zh-TW" b="1" dirty="0" smtClean="0"/>
              <a:t>         A</a:t>
            </a:r>
            <a:r>
              <a:rPr lang="en-US" altLang="zh-TW" sz="1400" b="1" dirty="0" smtClean="0"/>
              <a:t>1-4</a:t>
            </a:r>
            <a:r>
              <a:rPr lang="en-US" altLang="zh-TW" b="1" dirty="0" smtClean="0"/>
              <a:t>                  </a:t>
            </a:r>
            <a:r>
              <a:rPr lang="en-US" altLang="zh-TW" dirty="0" smtClean="0"/>
              <a:t>A</a:t>
            </a:r>
            <a:r>
              <a:rPr lang="en-US" altLang="zh-TW" sz="1400" dirty="0" smtClean="0"/>
              <a:t>1-5</a:t>
            </a:r>
            <a:r>
              <a:rPr lang="en-US" altLang="zh-TW" b="1" dirty="0" smtClean="0"/>
              <a:t>              </a:t>
            </a:r>
            <a:endParaRPr lang="zh-TW" altLang="en-US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688801" y="4149080"/>
            <a:ext cx="7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A</a:t>
            </a:r>
            <a:r>
              <a:rPr lang="en-US" altLang="zh-TW" sz="1400" b="1" dirty="0">
                <a:solidFill>
                  <a:srgbClr val="002060"/>
                </a:solidFill>
              </a:rPr>
              <a:t>2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-1</a:t>
            </a:r>
            <a:r>
              <a:rPr lang="en-US" altLang="zh-TW" b="1" dirty="0" smtClean="0">
                <a:solidFill>
                  <a:srgbClr val="002060"/>
                </a:solidFill>
              </a:rPr>
              <a:t> A</a:t>
            </a:r>
            <a:r>
              <a:rPr lang="en-US" altLang="zh-TW" sz="1400" b="1" dirty="0">
                <a:solidFill>
                  <a:srgbClr val="002060"/>
                </a:solidFill>
              </a:rPr>
              <a:t>2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-2</a:t>
            </a:r>
            <a:r>
              <a:rPr lang="en-US" altLang="zh-TW" b="1" dirty="0" smtClean="0">
                <a:solidFill>
                  <a:srgbClr val="002060"/>
                </a:solidFill>
              </a:rPr>
              <a:t>                                                               </a:t>
            </a:r>
            <a:r>
              <a:rPr lang="en-US" altLang="zh-TW" dirty="0" smtClean="0">
                <a:solidFill>
                  <a:srgbClr val="002060"/>
                </a:solidFill>
              </a:rPr>
              <a:t>A</a:t>
            </a:r>
            <a:r>
              <a:rPr lang="en-US" altLang="zh-TW" sz="1400" dirty="0">
                <a:solidFill>
                  <a:srgbClr val="002060"/>
                </a:solidFill>
              </a:rPr>
              <a:t>2</a:t>
            </a:r>
            <a:r>
              <a:rPr lang="en-US" altLang="zh-TW" sz="1400" dirty="0" smtClean="0">
                <a:solidFill>
                  <a:srgbClr val="002060"/>
                </a:solidFill>
              </a:rPr>
              <a:t>-3</a:t>
            </a:r>
            <a:r>
              <a:rPr lang="en-US" altLang="zh-TW" b="1" dirty="0" smtClean="0">
                <a:solidFill>
                  <a:srgbClr val="002060"/>
                </a:solidFill>
              </a:rPr>
              <a:t>        A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2-4    </a:t>
            </a:r>
            <a:r>
              <a:rPr lang="en-US" altLang="zh-TW" b="1" dirty="0" smtClean="0">
                <a:solidFill>
                  <a:srgbClr val="002060"/>
                </a:solidFill>
              </a:rPr>
              <a:t>    A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2-5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405298" y="4697760"/>
            <a:ext cx="8511485" cy="675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endParaRPr lang="en-US" altLang="zh-TW" sz="2600" i="1" dirty="0" smtClean="0">
              <a:latin typeface="Calibri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443" y="4745659"/>
            <a:ext cx="3657150" cy="53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3"/>
              <p:cNvSpPr txBox="1">
                <a:spLocks noChangeArrowheads="1"/>
              </p:cNvSpPr>
              <p:nvPr/>
            </p:nvSpPr>
            <p:spPr bwMode="gray">
              <a:xfrm>
                <a:off x="4430601" y="4653136"/>
                <a:ext cx="1509551" cy="792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𝑊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5+5−4</m:t>
                        </m:r>
                      </m:den>
                    </m:f>
                  </m:oMath>
                </a14:m>
                <a:r>
                  <a:rPr lang="en-US" altLang="zh-TW" dirty="0" smtClean="0">
                    <a:latin typeface="Calibri"/>
                  </a:rPr>
                  <a:t>  </a:t>
                </a:r>
              </a:p>
            </p:txBody>
          </p:sp>
        </mc:Choice>
        <mc:Fallback xmlns="">
          <p:sp>
            <p:nvSpPr>
              <p:cNvPr id="11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4430601" y="4653136"/>
                <a:ext cx="1509551" cy="792088"/>
              </a:xfrm>
              <a:prstGeom prst="rect">
                <a:avLst/>
              </a:prstGeom>
              <a:blipFill rotWithShape="1">
                <a:blip r:embed="rId5"/>
                <a:stretch>
                  <a:fillRect l="-850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539580" y="5373216"/>
            <a:ext cx="8511485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i="1" dirty="0" err="1" smtClean="0">
                <a:latin typeface="Calibri"/>
              </a:rPr>
              <a:t>n</a:t>
            </a:r>
            <a:r>
              <a:rPr lang="en-US" altLang="zh-TW" sz="1800" i="1" dirty="0" err="1" smtClean="0">
                <a:latin typeface="Calibri"/>
              </a:rPr>
              <a:t>i</a:t>
            </a:r>
            <a:r>
              <a:rPr lang="en-US" altLang="zh-TW" sz="2600" i="1" dirty="0" smtClean="0">
                <a:latin typeface="Calibri"/>
              </a:rPr>
              <a:t> = number of attribute of T</a:t>
            </a:r>
            <a:r>
              <a:rPr lang="en-US" altLang="zh-TW" sz="2000" i="1" dirty="0" smtClean="0">
                <a:latin typeface="Calibri"/>
              </a:rPr>
              <a:t>i</a:t>
            </a:r>
            <a:endParaRPr lang="en-US" altLang="zh-TW" sz="2600" i="1" dirty="0" smtClean="0">
              <a:latin typeface="Calibri"/>
            </a:endParaRPr>
          </a:p>
          <a:p>
            <a:r>
              <a:rPr lang="en-US" altLang="zh-TW" sz="2600" i="1" dirty="0">
                <a:latin typeface="Calibri"/>
              </a:rPr>
              <a:t>N = the </a:t>
            </a:r>
            <a:r>
              <a:rPr lang="en-US" altLang="zh-TW" sz="2600" i="1" dirty="0" smtClean="0">
                <a:latin typeface="Calibri"/>
              </a:rPr>
              <a:t>number of attribute </a:t>
            </a:r>
            <a:r>
              <a:rPr lang="en-US" altLang="zh-TW" sz="2600" i="1" dirty="0">
                <a:latin typeface="Calibri"/>
              </a:rPr>
              <a:t>in the </a:t>
            </a:r>
            <a:r>
              <a:rPr lang="en-US" altLang="zh-TW" sz="2600" i="1" dirty="0" smtClean="0">
                <a:latin typeface="Calibri"/>
              </a:rPr>
              <a:t>matching</a:t>
            </a:r>
          </a:p>
          <a:p>
            <a:r>
              <a:rPr lang="en-US" altLang="zh-TW" sz="2600" i="1" dirty="0" smtClean="0">
                <a:latin typeface="Calibri"/>
              </a:rPr>
              <a:t>W = weight </a:t>
            </a:r>
            <a:r>
              <a:rPr lang="en-US" altLang="zh-TW" sz="2600" i="1" dirty="0">
                <a:latin typeface="Calibri"/>
              </a:rPr>
              <a:t>of this matching 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252479" y="3502749"/>
            <a:ext cx="64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T1</a:t>
            </a:r>
          </a:p>
          <a:p>
            <a:r>
              <a:rPr lang="en-US" altLang="zh-TW" b="1" dirty="0" smtClean="0"/>
              <a:t>T2</a:t>
            </a:r>
            <a:endParaRPr lang="zh-TW" altLang="en-US" b="1" dirty="0"/>
          </a:p>
        </p:txBody>
      </p:sp>
    </p:spTree>
    <p:extLst>
      <p:ext uri="{BB962C8B-B14F-4D97-AF65-F5344CB8AC3E}">
        <p14:creationId xmlns:p14="http://schemas.microsoft.com/office/powerpoint/2010/main" val="393652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</a:t>
            </a:r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Complement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Consistency and Expansion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Similarity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latin typeface="Century Gothic" pitchFamily="34" charset="0"/>
              </a:rPr>
              <a:t>Schema Complement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Coverage of entity set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Benefits of additional attributes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 smtClean="0">
                <a:latin typeface="Century Gothic" pitchFamily="34" charset="0"/>
              </a:rPr>
              <a:t>Introduction</a:t>
            </a:r>
            <a:endParaRPr lang="en-US" altLang="zh-TW" sz="2600" b="1" dirty="0"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</a:t>
            </a:r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Complement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Consistency and Expansion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Similarity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Complement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Coverage of entity set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Benefits of additional attributes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20515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20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Schema Complement </a:t>
            </a:r>
            <a:endParaRPr lang="en-US" altLang="zh-TW" sz="2800" b="1" dirty="0">
              <a:latin typeface="Arial Rounded MT Bold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308987" y="1196752"/>
            <a:ext cx="8367469" cy="54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Given </a:t>
            </a:r>
            <a:r>
              <a:rPr lang="en-US" altLang="zh-TW" sz="2400" dirty="0">
                <a:latin typeface="Calibri"/>
              </a:rPr>
              <a:t>a table T</a:t>
            </a:r>
            <a:r>
              <a:rPr lang="en-US" altLang="zh-TW" sz="1800" dirty="0">
                <a:latin typeface="Calibri"/>
              </a:rPr>
              <a:t>1</a:t>
            </a:r>
            <a:r>
              <a:rPr lang="en-US" altLang="zh-TW" sz="2400" dirty="0">
                <a:latin typeface="Calibri"/>
              </a:rPr>
              <a:t>, we are interested in </a:t>
            </a:r>
            <a:r>
              <a:rPr lang="en-US" altLang="zh-TW" sz="2400" dirty="0" smtClean="0">
                <a:latin typeface="Calibri"/>
              </a:rPr>
              <a:t>finding tables </a:t>
            </a:r>
            <a:r>
              <a:rPr lang="en-US" altLang="zh-TW" sz="2400" dirty="0">
                <a:latin typeface="Calibri"/>
              </a:rPr>
              <a:t>T</a:t>
            </a:r>
            <a:r>
              <a:rPr lang="en-US" altLang="zh-TW" sz="1800" dirty="0">
                <a:latin typeface="Calibri"/>
              </a:rPr>
              <a:t>2</a:t>
            </a:r>
            <a:r>
              <a:rPr lang="en-US" altLang="zh-TW" sz="2400" dirty="0">
                <a:latin typeface="Calibri"/>
              </a:rPr>
              <a:t> that provide the best set of additional </a:t>
            </a:r>
            <a:r>
              <a:rPr lang="en-US" altLang="zh-TW" sz="2400" dirty="0" smtClean="0">
                <a:latin typeface="Calibri"/>
              </a:rPr>
              <a:t>columns.</a:t>
            </a:r>
          </a:p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Adding  </a:t>
            </a:r>
            <a:r>
              <a:rPr lang="en-US" altLang="zh-TW" sz="2400" dirty="0">
                <a:latin typeface="Calibri"/>
              </a:rPr>
              <a:t>as many properties as possible </a:t>
            </a:r>
            <a:r>
              <a:rPr lang="en-US" altLang="zh-TW" sz="2400" dirty="0" smtClean="0">
                <a:latin typeface="Calibri"/>
              </a:rPr>
              <a:t>to the </a:t>
            </a:r>
            <a:r>
              <a:rPr lang="en-US" altLang="zh-TW" sz="2400" dirty="0">
                <a:latin typeface="Calibri"/>
              </a:rPr>
              <a:t>entities in T</a:t>
            </a:r>
            <a:r>
              <a:rPr lang="en-US" altLang="zh-TW" sz="1800" dirty="0">
                <a:latin typeface="Calibri"/>
              </a:rPr>
              <a:t>1</a:t>
            </a:r>
            <a:r>
              <a:rPr lang="en-US" altLang="zh-TW" sz="2400" dirty="0">
                <a:latin typeface="Calibri"/>
              </a:rPr>
              <a:t> while preserving the “consistency” of </a:t>
            </a:r>
            <a:r>
              <a:rPr lang="en-US" altLang="zh-TW" sz="2400" dirty="0" smtClean="0">
                <a:latin typeface="Calibri"/>
              </a:rPr>
              <a:t>its schema</a:t>
            </a:r>
            <a:r>
              <a:rPr lang="en-US" altLang="zh-TW" sz="2400" dirty="0">
                <a:latin typeface="Calibri"/>
              </a:rPr>
              <a:t>. </a:t>
            </a:r>
          </a:p>
          <a:p>
            <a:pPr>
              <a:spcAft>
                <a:spcPts val="600"/>
              </a:spcAft>
            </a:pPr>
            <a:endParaRPr lang="en-US" altLang="zh-TW" sz="2400" dirty="0" smtClean="0">
              <a:latin typeface="Calibri"/>
            </a:endParaRPr>
          </a:p>
          <a:p>
            <a:pPr>
              <a:spcAft>
                <a:spcPts val="600"/>
              </a:spcAft>
            </a:pPr>
            <a:endParaRPr lang="en-US" altLang="zh-TW" sz="2400" dirty="0">
              <a:latin typeface="Calibri"/>
            </a:endParaRPr>
          </a:p>
          <a:p>
            <a:pPr>
              <a:spcAft>
                <a:spcPts val="600"/>
              </a:spcAft>
            </a:pPr>
            <a:endParaRPr lang="en-US" altLang="zh-TW" sz="2400" dirty="0" smtClean="0">
              <a:latin typeface="Calibri"/>
            </a:endParaRPr>
          </a:p>
          <a:p>
            <a:pPr>
              <a:spcAft>
                <a:spcPts val="600"/>
              </a:spcAft>
            </a:pPr>
            <a:endParaRPr lang="en-US" altLang="zh-TW" sz="2400" dirty="0"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This Paper consider </a:t>
            </a:r>
            <a:r>
              <a:rPr lang="en-US" altLang="zh-TW" sz="2400" dirty="0">
                <a:latin typeface="Calibri"/>
              </a:rPr>
              <a:t>the following factors</a:t>
            </a:r>
            <a:r>
              <a:rPr lang="en-US" altLang="zh-TW" sz="2400" dirty="0" smtClean="0">
                <a:latin typeface="Calibri"/>
              </a:rPr>
              <a:t>:</a:t>
            </a:r>
          </a:p>
          <a:p>
            <a:pPr lvl="1"/>
            <a:r>
              <a:rPr lang="en-US" altLang="zh-TW" sz="2200" dirty="0">
                <a:latin typeface="Calibri"/>
              </a:rPr>
              <a:t>Coverage of entity set</a:t>
            </a:r>
          </a:p>
          <a:p>
            <a:pPr lvl="1"/>
            <a:r>
              <a:rPr lang="en-US" altLang="zh-TW" sz="2200" dirty="0">
                <a:latin typeface="Calibri"/>
              </a:rPr>
              <a:t>Benefits of additional attributes</a:t>
            </a:r>
            <a:endParaRPr lang="zh-TW" altLang="en-US" sz="2200" dirty="0">
              <a:latin typeface="Calibri"/>
            </a:endParaRPr>
          </a:p>
          <a:p>
            <a:pPr>
              <a:spcAft>
                <a:spcPts val="600"/>
              </a:spcAft>
            </a:pPr>
            <a:endParaRPr lang="en-US" altLang="zh-TW" sz="2400" dirty="0">
              <a:latin typeface="Calibri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83416"/>
            <a:ext cx="8231261" cy="1713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3068960"/>
            <a:ext cx="4324350" cy="176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30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</a:t>
            </a:r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Complement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Consistency and Expansion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Similarity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latin typeface="Century Gothic" pitchFamily="34" charset="0"/>
              </a:rPr>
              <a:t>Schema Complement</a:t>
            </a:r>
          </a:p>
          <a:p>
            <a:pPr lvl="1"/>
            <a:r>
              <a:rPr lang="en-US" altLang="zh-TW" sz="2200" b="1" dirty="0" smtClean="0">
                <a:latin typeface="Century Gothic" pitchFamily="34" charset="0"/>
              </a:rPr>
              <a:t>Coverage of entity set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Benefits of additional attributes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6691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70180" y="1268760"/>
            <a:ext cx="8367469" cy="1049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T2 should consist of most of the entities in T1, if not all of them</a:t>
            </a:r>
          </a:p>
          <a:p>
            <a:pPr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C</a:t>
            </a:r>
            <a:r>
              <a:rPr lang="en-US" altLang="zh-TW" sz="2400" dirty="0" smtClean="0">
                <a:latin typeface="Calibri"/>
              </a:rPr>
              <a:t>ompute </a:t>
            </a:r>
            <a:r>
              <a:rPr lang="en-US" altLang="zh-TW" sz="2400" dirty="0">
                <a:latin typeface="Calibri"/>
              </a:rPr>
              <a:t>the coverage of T2’s entity set with respect to </a:t>
            </a:r>
            <a:r>
              <a:rPr lang="en-US" altLang="zh-TW" sz="2400" dirty="0" smtClean="0">
                <a:latin typeface="Calibri"/>
              </a:rPr>
              <a:t>T1</a:t>
            </a:r>
            <a:endParaRPr lang="en-US" altLang="zh-TW" sz="2400" dirty="0">
              <a:latin typeface="Calibri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22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Schema Complement - Coverage </a:t>
            </a:r>
            <a:r>
              <a:rPr lang="en-US" altLang="zh-TW" sz="2800" b="1" dirty="0">
                <a:latin typeface="Arial Rounded MT Bold" pitchFamily="34" charset="0"/>
              </a:rPr>
              <a:t>of entity </a:t>
            </a:r>
            <a:r>
              <a:rPr lang="en-US" altLang="zh-TW" sz="2800" b="1" dirty="0" smtClean="0">
                <a:latin typeface="Arial Rounded MT Bold" pitchFamily="34" charset="0"/>
              </a:rPr>
              <a:t>set</a:t>
            </a:r>
            <a:endParaRPr lang="en-US" altLang="zh-TW" sz="2800" b="1" dirty="0">
              <a:latin typeface="Arial Rounded MT Bold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420888"/>
            <a:ext cx="3168352" cy="425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379899"/>
            <a:ext cx="3168352" cy="42894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087" y="2431439"/>
            <a:ext cx="2105409" cy="52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5566" y="3018808"/>
            <a:ext cx="1641706" cy="692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gray">
              <a:xfrm>
                <a:off x="6958182" y="4077072"/>
                <a:ext cx="1025609" cy="792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7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TW" sz="2400" dirty="0" smtClean="0">
                    <a:latin typeface="Calibri"/>
                  </a:rPr>
                  <a:t>  </a:t>
                </a:r>
                <a:endParaRPr lang="en-US" altLang="zh-TW" sz="2200" dirty="0" smtClean="0">
                  <a:latin typeface="Calibri"/>
                </a:endParaRPr>
              </a:p>
            </p:txBody>
          </p:sp>
        </mc:Choice>
        <mc:Fallback xmlns="">
          <p:sp>
            <p:nvSpPr>
              <p:cNvPr id="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958182" y="4077072"/>
                <a:ext cx="1025609" cy="792088"/>
              </a:xfrm>
              <a:prstGeom prst="rect">
                <a:avLst/>
              </a:prstGeom>
              <a:blipFill rotWithShape="1">
                <a:blip r:embed="rId6"/>
                <a:stretch>
                  <a:fillRect l="-1183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矩形 14"/>
          <p:cNvSpPr/>
          <p:nvPr/>
        </p:nvSpPr>
        <p:spPr>
          <a:xfrm flipV="1">
            <a:off x="3563888" y="4077072"/>
            <a:ext cx="1705249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/>
          <p:cNvSpPr/>
          <p:nvPr/>
        </p:nvSpPr>
        <p:spPr>
          <a:xfrm flipV="1">
            <a:off x="3563888" y="5661248"/>
            <a:ext cx="1800200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0595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</a:t>
            </a:r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Complement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Consistency and Expansion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Similarity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latin typeface="Century Gothic" pitchFamily="34" charset="0"/>
              </a:rPr>
              <a:t>Schema Complement</a:t>
            </a:r>
          </a:p>
          <a:p>
            <a:pPr lvl="1"/>
            <a:r>
              <a:rPr lang="en-US" altLang="zh-TW" sz="22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Coverage of entity set</a:t>
            </a:r>
          </a:p>
          <a:p>
            <a:pPr lvl="1"/>
            <a:r>
              <a:rPr lang="en-US" altLang="zh-TW" sz="2200" b="1" dirty="0">
                <a:latin typeface="Century Gothic" pitchFamily="34" charset="0"/>
              </a:rPr>
              <a:t>Benefits of additional attributes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37137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70180" y="1268759"/>
            <a:ext cx="8367469" cy="280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T</a:t>
            </a:r>
            <a:r>
              <a:rPr lang="en-US" altLang="zh-TW" sz="1800" dirty="0">
                <a:latin typeface="Calibri"/>
              </a:rPr>
              <a:t>2</a:t>
            </a:r>
            <a:r>
              <a:rPr lang="en-US" altLang="zh-TW" sz="2400" dirty="0">
                <a:latin typeface="Calibri"/>
              </a:rPr>
              <a:t> should contain </a:t>
            </a:r>
            <a:r>
              <a:rPr lang="en-US" altLang="zh-TW" sz="2400" dirty="0" smtClean="0">
                <a:latin typeface="Calibri"/>
              </a:rPr>
              <a:t>additional attributes </a:t>
            </a:r>
            <a:r>
              <a:rPr lang="en-US" altLang="zh-TW" sz="2400" dirty="0">
                <a:latin typeface="Calibri"/>
              </a:rPr>
              <a:t>that are not described by T</a:t>
            </a:r>
            <a:r>
              <a:rPr lang="en-US" altLang="zh-TW" sz="1800" dirty="0">
                <a:latin typeface="Calibri"/>
              </a:rPr>
              <a:t>1</a:t>
            </a:r>
            <a:r>
              <a:rPr lang="en-US" altLang="zh-TW" sz="2400" dirty="0">
                <a:latin typeface="Calibri"/>
              </a:rPr>
              <a:t>’s schema</a:t>
            </a:r>
            <a:r>
              <a:rPr lang="en-US" altLang="zh-TW" sz="2400" dirty="0" smtClean="0">
                <a:latin typeface="Calibri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Using </a:t>
            </a:r>
            <a:r>
              <a:rPr lang="en-US" altLang="zh-TW" sz="2400" dirty="0">
                <a:latin typeface="Calibri"/>
              </a:rPr>
              <a:t>S(T</a:t>
            </a:r>
            <a:r>
              <a:rPr lang="en-US" altLang="zh-TW" sz="1800" dirty="0">
                <a:latin typeface="Calibri"/>
              </a:rPr>
              <a:t>i</a:t>
            </a:r>
            <a:r>
              <a:rPr lang="en-US" altLang="zh-TW" sz="2400" dirty="0">
                <a:latin typeface="Calibri"/>
              </a:rPr>
              <a:t>) to denote the set of </a:t>
            </a:r>
            <a:r>
              <a:rPr lang="en-US" altLang="zh-TW" sz="2400" dirty="0" smtClean="0">
                <a:latin typeface="Calibri"/>
              </a:rPr>
              <a:t>attributes in </a:t>
            </a:r>
            <a:r>
              <a:rPr lang="en-US" altLang="zh-TW" sz="2400" dirty="0">
                <a:latin typeface="Calibri"/>
              </a:rPr>
              <a:t>T</a:t>
            </a:r>
            <a:r>
              <a:rPr lang="en-US" altLang="zh-TW" sz="2000" dirty="0">
                <a:latin typeface="Calibri"/>
              </a:rPr>
              <a:t>i</a:t>
            </a:r>
            <a:r>
              <a:rPr lang="en-US" altLang="zh-TW" sz="2400" dirty="0">
                <a:latin typeface="Calibri"/>
              </a:rPr>
              <a:t> and S(T</a:t>
            </a:r>
            <a:r>
              <a:rPr lang="en-US" altLang="zh-TW" sz="1800" dirty="0">
                <a:latin typeface="Calibri"/>
              </a:rPr>
              <a:t>2</a:t>
            </a:r>
            <a:r>
              <a:rPr lang="en-US" altLang="zh-TW" sz="2400" dirty="0">
                <a:latin typeface="Calibri"/>
              </a:rPr>
              <a:t>) \ S(T</a:t>
            </a:r>
            <a:r>
              <a:rPr lang="en-US" altLang="zh-TW" sz="1800" dirty="0">
                <a:latin typeface="Calibri"/>
              </a:rPr>
              <a:t>1</a:t>
            </a:r>
            <a:r>
              <a:rPr lang="en-US" altLang="zh-TW" sz="2400" dirty="0">
                <a:latin typeface="Calibri"/>
              </a:rPr>
              <a:t>) to represent the </a:t>
            </a:r>
            <a:r>
              <a:rPr lang="en-US" altLang="zh-TW" sz="2400" dirty="0" smtClean="0">
                <a:latin typeface="Calibri"/>
              </a:rPr>
              <a:t>additional attributes </a:t>
            </a:r>
            <a:r>
              <a:rPr lang="en-US" altLang="zh-TW" sz="2400" dirty="0">
                <a:latin typeface="Calibri"/>
              </a:rPr>
              <a:t>in T2’s schema.</a:t>
            </a:r>
          </a:p>
          <a:p>
            <a:pPr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A baseline measure for the benefit of T</a:t>
            </a:r>
            <a:r>
              <a:rPr lang="en-US" altLang="zh-TW" sz="1800" dirty="0">
                <a:latin typeface="Calibri"/>
              </a:rPr>
              <a:t>2</a:t>
            </a:r>
            <a:r>
              <a:rPr lang="en-US" altLang="zh-TW" sz="2400" dirty="0">
                <a:latin typeface="Calibri"/>
              </a:rPr>
              <a:t> simply counts </a:t>
            </a:r>
            <a:r>
              <a:rPr lang="en-US" altLang="zh-TW" sz="2400" dirty="0" smtClean="0">
                <a:latin typeface="Calibri"/>
              </a:rPr>
              <a:t>the number </a:t>
            </a:r>
            <a:r>
              <a:rPr lang="en-US" altLang="zh-TW" sz="2400" dirty="0">
                <a:latin typeface="Calibri"/>
              </a:rPr>
              <a:t>of additional attributes: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24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Schema Complement - Benefits </a:t>
            </a:r>
            <a:r>
              <a:rPr lang="en-US" altLang="zh-TW" sz="2800" b="1" dirty="0">
                <a:latin typeface="Arial Rounded MT Bold" pitchFamily="34" charset="0"/>
              </a:rPr>
              <a:t>of additional </a:t>
            </a:r>
            <a:r>
              <a:rPr lang="en-US" altLang="zh-TW" sz="2800" b="1" dirty="0" smtClean="0">
                <a:latin typeface="Arial Rounded MT Bold" pitchFamily="34" charset="0"/>
              </a:rPr>
              <a:t>attributes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5301208"/>
            <a:ext cx="4753487" cy="356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/>
          <p:cNvSpPr txBox="1"/>
          <p:nvPr/>
        </p:nvSpPr>
        <p:spPr>
          <a:xfrm>
            <a:off x="324487" y="4150821"/>
            <a:ext cx="64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T1</a:t>
            </a:r>
          </a:p>
          <a:p>
            <a:r>
              <a:rPr lang="en-US" altLang="zh-TW" b="1" dirty="0" smtClean="0"/>
              <a:t>T2</a:t>
            </a:r>
            <a:endParaRPr lang="zh-TW" altLang="en-US" b="1" dirty="0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3330367" y="5877272"/>
            <a:ext cx="1025609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zh-TW" dirty="0" smtClean="0">
                <a:latin typeface="Calibri" pitchFamily="34" charset="0"/>
                <a:cs typeface="Calibri" pitchFamily="34" charset="0"/>
              </a:rPr>
              <a:t>= 1</a:t>
            </a:r>
            <a:endParaRPr lang="en-US" altLang="zh-TW" sz="2200" dirty="0" smtClean="0">
              <a:latin typeface="Calibri" pitchFamily="34" charset="0"/>
              <a:cs typeface="Calibri" pitchFamily="34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2" y="4170280"/>
            <a:ext cx="7267575" cy="28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242" y="4446404"/>
            <a:ext cx="7296150" cy="276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文字方塊 13"/>
          <p:cNvSpPr txBox="1"/>
          <p:nvPr/>
        </p:nvSpPr>
        <p:spPr>
          <a:xfrm>
            <a:off x="881483" y="3861048"/>
            <a:ext cx="71955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A</a:t>
            </a:r>
            <a:r>
              <a:rPr lang="en-US" altLang="zh-TW" sz="1400" b="1" dirty="0" smtClean="0"/>
              <a:t>1-1</a:t>
            </a:r>
            <a:r>
              <a:rPr lang="en-US" altLang="zh-TW" b="1" dirty="0" smtClean="0"/>
              <a:t>         A</a:t>
            </a:r>
            <a:r>
              <a:rPr lang="en-US" altLang="zh-TW" sz="1400" b="1" dirty="0" smtClean="0"/>
              <a:t>1-2</a:t>
            </a:r>
            <a:r>
              <a:rPr lang="en-US" altLang="zh-TW" b="1" dirty="0" smtClean="0"/>
              <a:t>                             A</a:t>
            </a:r>
            <a:r>
              <a:rPr lang="en-US" altLang="zh-TW" sz="1400" b="1" dirty="0" smtClean="0"/>
              <a:t>1-3</a:t>
            </a:r>
            <a:r>
              <a:rPr lang="en-US" altLang="zh-TW" b="1" dirty="0" smtClean="0"/>
              <a:t>         A</a:t>
            </a:r>
            <a:r>
              <a:rPr lang="en-US" altLang="zh-TW" sz="1400" b="1" dirty="0" smtClean="0"/>
              <a:t>1-4</a:t>
            </a:r>
            <a:r>
              <a:rPr lang="en-US" altLang="zh-TW" b="1" dirty="0" smtClean="0"/>
              <a:t>                  </a:t>
            </a:r>
            <a:r>
              <a:rPr lang="en-US" altLang="zh-TW" dirty="0" smtClean="0"/>
              <a:t>A</a:t>
            </a:r>
            <a:r>
              <a:rPr lang="en-US" altLang="zh-TW" sz="1400" dirty="0" smtClean="0"/>
              <a:t>1-5</a:t>
            </a:r>
            <a:r>
              <a:rPr lang="en-US" altLang="zh-TW" b="1" dirty="0" smtClean="0"/>
              <a:t>              </a:t>
            </a:r>
            <a:endParaRPr lang="zh-TW" altLang="en-US" b="1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809475" y="4797152"/>
            <a:ext cx="72909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>
                <a:solidFill>
                  <a:srgbClr val="002060"/>
                </a:solidFill>
              </a:rPr>
              <a:t>A</a:t>
            </a:r>
            <a:r>
              <a:rPr lang="en-US" altLang="zh-TW" sz="1400" b="1" dirty="0">
                <a:solidFill>
                  <a:srgbClr val="002060"/>
                </a:solidFill>
              </a:rPr>
              <a:t>2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-1</a:t>
            </a:r>
            <a:r>
              <a:rPr lang="en-US" altLang="zh-TW" b="1" dirty="0" smtClean="0">
                <a:solidFill>
                  <a:srgbClr val="002060"/>
                </a:solidFill>
              </a:rPr>
              <a:t> A</a:t>
            </a:r>
            <a:r>
              <a:rPr lang="en-US" altLang="zh-TW" sz="1400" b="1" dirty="0">
                <a:solidFill>
                  <a:srgbClr val="002060"/>
                </a:solidFill>
              </a:rPr>
              <a:t>2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-2</a:t>
            </a:r>
            <a:r>
              <a:rPr lang="en-US" altLang="zh-TW" b="1" dirty="0" smtClean="0">
                <a:solidFill>
                  <a:srgbClr val="002060"/>
                </a:solidFill>
              </a:rPr>
              <a:t>                                                               </a:t>
            </a:r>
            <a:r>
              <a:rPr lang="en-US" altLang="zh-TW" dirty="0" smtClean="0">
                <a:solidFill>
                  <a:srgbClr val="002060"/>
                </a:solidFill>
              </a:rPr>
              <a:t>A</a:t>
            </a:r>
            <a:r>
              <a:rPr lang="en-US" altLang="zh-TW" sz="1400" dirty="0">
                <a:solidFill>
                  <a:srgbClr val="002060"/>
                </a:solidFill>
              </a:rPr>
              <a:t>2</a:t>
            </a:r>
            <a:r>
              <a:rPr lang="en-US" altLang="zh-TW" sz="1400" dirty="0" smtClean="0">
                <a:solidFill>
                  <a:srgbClr val="002060"/>
                </a:solidFill>
              </a:rPr>
              <a:t>-3</a:t>
            </a:r>
            <a:r>
              <a:rPr lang="en-US" altLang="zh-TW" b="1" dirty="0" smtClean="0">
                <a:solidFill>
                  <a:srgbClr val="002060"/>
                </a:solidFill>
              </a:rPr>
              <a:t>        A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2-4    </a:t>
            </a:r>
            <a:r>
              <a:rPr lang="en-US" altLang="zh-TW" b="1" dirty="0" smtClean="0">
                <a:solidFill>
                  <a:srgbClr val="002060"/>
                </a:solidFill>
              </a:rPr>
              <a:t>    A</a:t>
            </a:r>
            <a:r>
              <a:rPr lang="en-US" altLang="zh-TW" sz="1400" b="1" dirty="0" smtClean="0">
                <a:solidFill>
                  <a:srgbClr val="002060"/>
                </a:solidFill>
              </a:rPr>
              <a:t>2-5</a:t>
            </a:r>
            <a:endParaRPr lang="zh-TW" altLang="en-US" b="1" dirty="0">
              <a:solidFill>
                <a:srgbClr val="002060"/>
              </a:solidFill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5364089" y="4371966"/>
            <a:ext cx="1080120" cy="79451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22014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25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Schema Complement - Benefits </a:t>
            </a:r>
            <a:r>
              <a:rPr lang="en-US" altLang="zh-TW" sz="2800" b="1" dirty="0">
                <a:latin typeface="Arial Rounded MT Bold" pitchFamily="34" charset="0"/>
              </a:rPr>
              <a:t>of additional </a:t>
            </a:r>
            <a:r>
              <a:rPr lang="en-US" altLang="zh-TW" sz="2800" b="1" dirty="0" smtClean="0">
                <a:latin typeface="Arial Rounded MT Bold" pitchFamily="34" charset="0"/>
              </a:rPr>
              <a:t>attributes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292147"/>
            <a:ext cx="59626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67544" y="1196751"/>
            <a:ext cx="8367469" cy="18722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 err="1">
                <a:latin typeface="Calibri"/>
              </a:rPr>
              <a:t>AcsDB</a:t>
            </a:r>
            <a:r>
              <a:rPr lang="en-US" altLang="zh-TW" sz="2400" dirty="0">
                <a:latin typeface="Calibri"/>
              </a:rPr>
              <a:t> </a:t>
            </a:r>
            <a:r>
              <a:rPr lang="en-US" altLang="zh-TW" sz="2400" dirty="0" smtClean="0">
                <a:latin typeface="Calibri"/>
              </a:rPr>
              <a:t>, a data </a:t>
            </a:r>
            <a:r>
              <a:rPr lang="en-US" altLang="zh-TW" sz="2400" dirty="0">
                <a:latin typeface="Calibri"/>
              </a:rPr>
              <a:t>structure that summarizes the frequencies of all </a:t>
            </a:r>
            <a:r>
              <a:rPr lang="en-US" altLang="zh-TW" sz="2400" dirty="0" smtClean="0">
                <a:latin typeface="Calibri"/>
              </a:rPr>
              <a:t>possible schemas </a:t>
            </a:r>
            <a:r>
              <a:rPr lang="en-US" altLang="zh-TW" sz="2400" dirty="0">
                <a:latin typeface="Calibri"/>
              </a:rPr>
              <a:t>in the Web table corpus. </a:t>
            </a:r>
            <a:endParaRPr lang="en-US" altLang="zh-TW" sz="2400" dirty="0" smtClean="0"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Given </a:t>
            </a:r>
            <a:r>
              <a:rPr lang="en-US" altLang="zh-TW" sz="2400" dirty="0">
                <a:latin typeface="Calibri"/>
              </a:rPr>
              <a:t>a set of </a:t>
            </a:r>
            <a:r>
              <a:rPr lang="en-US" altLang="zh-TW" sz="2400" dirty="0" smtClean="0">
                <a:latin typeface="Calibri"/>
              </a:rPr>
              <a:t>attributes S</a:t>
            </a:r>
            <a:r>
              <a:rPr lang="en-US" altLang="zh-TW" sz="2400" dirty="0">
                <a:latin typeface="Calibri"/>
              </a:rPr>
              <a:t>, the </a:t>
            </a:r>
            <a:r>
              <a:rPr lang="en-US" altLang="zh-TW" sz="2400" dirty="0" err="1">
                <a:latin typeface="Calibri"/>
              </a:rPr>
              <a:t>AcsDB</a:t>
            </a:r>
            <a:r>
              <a:rPr lang="en-US" altLang="zh-TW" sz="2400" dirty="0">
                <a:latin typeface="Calibri"/>
              </a:rPr>
              <a:t> provides the frequency, </a:t>
            </a:r>
            <a:r>
              <a:rPr lang="en-US" altLang="zh-TW" sz="2400" dirty="0" err="1">
                <a:latin typeface="Calibri"/>
              </a:rPr>
              <a:t>freq</a:t>
            </a:r>
            <a:r>
              <a:rPr lang="en-US" altLang="zh-TW" sz="2400" dirty="0">
                <a:latin typeface="Calibri"/>
              </a:rPr>
              <a:t>(S), </a:t>
            </a:r>
            <a:r>
              <a:rPr lang="en-US" altLang="zh-TW" sz="2400" dirty="0" smtClean="0">
                <a:latin typeface="Calibri"/>
              </a:rPr>
              <a:t>of  S </a:t>
            </a:r>
            <a:r>
              <a:rPr lang="en-US" altLang="zh-TW" sz="2400" dirty="0">
                <a:latin typeface="Calibri"/>
              </a:rPr>
              <a:t>in the table corpus.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3"/>
              <p:cNvSpPr txBox="1">
                <a:spLocks noChangeArrowheads="1"/>
              </p:cNvSpPr>
              <p:nvPr/>
            </p:nvSpPr>
            <p:spPr bwMode="gray">
              <a:xfrm>
                <a:off x="6588224" y="4293096"/>
                <a:ext cx="1025609" cy="7920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b="0" i="1" smtClean="0">
                            <a:latin typeface="Cambria Math"/>
                          </a:rPr>
                          <m:t>8</m:t>
                        </m:r>
                      </m:num>
                      <m:den>
                        <m:r>
                          <a:rPr lang="en-US" altLang="zh-TW" b="0" i="1" smtClean="0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altLang="zh-TW" sz="2400" dirty="0" smtClean="0">
                    <a:latin typeface="Calibri"/>
                  </a:rPr>
                  <a:t>  </a:t>
                </a:r>
                <a:endParaRPr lang="en-US" altLang="zh-TW" sz="2200" dirty="0" smtClean="0">
                  <a:latin typeface="Calibri"/>
                </a:endParaRPr>
              </a:p>
            </p:txBody>
          </p:sp>
        </mc:Choice>
        <mc:Fallback xmlns="">
          <p:sp>
            <p:nvSpPr>
              <p:cNvPr id="9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6588224" y="4293096"/>
                <a:ext cx="1025609" cy="792088"/>
              </a:xfrm>
              <a:prstGeom prst="rect">
                <a:avLst/>
              </a:prstGeom>
              <a:blipFill rotWithShape="1">
                <a:blip r:embed="rId3"/>
                <a:stretch>
                  <a:fillRect l="-1250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3"/>
          <p:cNvSpPr txBox="1">
            <a:spLocks noChangeArrowheads="1"/>
          </p:cNvSpPr>
          <p:nvPr/>
        </p:nvSpPr>
        <p:spPr bwMode="gray">
          <a:xfrm>
            <a:off x="467544" y="2996953"/>
            <a:ext cx="8367469" cy="13681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Assume: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 err="1">
                <a:latin typeface="Calibri"/>
              </a:rPr>
              <a:t>freq</a:t>
            </a:r>
            <a:r>
              <a:rPr lang="en-US" altLang="zh-TW" sz="2200" dirty="0" smtClean="0">
                <a:latin typeface="Calibri"/>
              </a:rPr>
              <a:t>( S(T1) ) </a:t>
            </a:r>
            <a:r>
              <a:rPr lang="en-US" altLang="zh-TW" sz="2200" dirty="0" smtClean="0">
                <a:latin typeface="Calibri"/>
              </a:rPr>
              <a:t>= </a:t>
            </a:r>
            <a:r>
              <a:rPr lang="en-US" altLang="zh-TW" sz="2200" dirty="0" err="1" smtClean="0">
                <a:latin typeface="Calibri"/>
              </a:rPr>
              <a:t>freq</a:t>
            </a:r>
            <a:r>
              <a:rPr lang="en-US" altLang="zh-TW" sz="2200" dirty="0" smtClean="0">
                <a:latin typeface="Calibri"/>
              </a:rPr>
              <a:t>( </a:t>
            </a:r>
            <a:r>
              <a:rPr lang="en-US" altLang="zh-TW" sz="2200" dirty="0" err="1" smtClean="0">
                <a:latin typeface="Calibri"/>
              </a:rPr>
              <a:t>id,name</a:t>
            </a:r>
            <a:r>
              <a:rPr lang="en-US" altLang="zh-TW" sz="2200" dirty="0" smtClean="0">
                <a:latin typeface="Calibri"/>
              </a:rPr>
              <a:t>) = 20</a:t>
            </a:r>
            <a:endParaRPr lang="en-US" altLang="zh-TW" sz="2200" dirty="0">
              <a:latin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TW" sz="2200" dirty="0" err="1" smtClean="0">
                <a:latin typeface="Calibri"/>
              </a:rPr>
              <a:t>freq</a:t>
            </a:r>
            <a:r>
              <a:rPr lang="en-US" altLang="zh-TW" sz="2200" dirty="0" smtClean="0">
                <a:latin typeface="Calibri"/>
              </a:rPr>
              <a:t>( </a:t>
            </a:r>
            <a:r>
              <a:rPr lang="en-US" altLang="zh-TW" sz="2200" dirty="0" smtClean="0">
                <a:latin typeface="Calibri"/>
              </a:rPr>
              <a:t>{age} </a:t>
            </a:r>
            <a:r>
              <a:rPr lang="en-US" altLang="zh-TW" sz="2200" dirty="0">
                <a:latin typeface="Calibri"/>
              </a:rPr>
              <a:t>U </a:t>
            </a:r>
            <a:r>
              <a:rPr lang="en-US" altLang="zh-TW" sz="2200" dirty="0" smtClean="0">
                <a:latin typeface="Calibri"/>
              </a:rPr>
              <a:t>S(T</a:t>
            </a:r>
            <a:r>
              <a:rPr lang="en-US" altLang="zh-TW" sz="1800" dirty="0" smtClean="0">
                <a:latin typeface="Calibri"/>
              </a:rPr>
              <a:t>1</a:t>
            </a:r>
            <a:r>
              <a:rPr lang="en-US" altLang="zh-TW" sz="2200" dirty="0">
                <a:latin typeface="Calibri"/>
              </a:rPr>
              <a:t>) ) </a:t>
            </a:r>
            <a:r>
              <a:rPr lang="en-US" altLang="zh-TW" sz="2200" dirty="0">
                <a:latin typeface="Calibri"/>
              </a:rPr>
              <a:t>= </a:t>
            </a:r>
            <a:r>
              <a:rPr lang="en-US" altLang="zh-TW" sz="2200" dirty="0" err="1">
                <a:latin typeface="Calibri"/>
              </a:rPr>
              <a:t>freq</a:t>
            </a:r>
            <a:r>
              <a:rPr lang="en-US" altLang="zh-TW" sz="2200" dirty="0">
                <a:latin typeface="Calibri"/>
              </a:rPr>
              <a:t>(</a:t>
            </a:r>
            <a:r>
              <a:rPr lang="en-US" altLang="zh-TW" sz="2200" dirty="0" smtClean="0">
                <a:latin typeface="Calibri"/>
              </a:rPr>
              <a:t> </a:t>
            </a:r>
            <a:r>
              <a:rPr lang="en-US" altLang="zh-TW" sz="2200" dirty="0">
                <a:latin typeface="Calibri"/>
              </a:rPr>
              <a:t>{age} U {id , name</a:t>
            </a:r>
            <a:r>
              <a:rPr lang="en-US" altLang="zh-TW" sz="2200" dirty="0" smtClean="0">
                <a:latin typeface="Calibri"/>
              </a:rPr>
              <a:t>} ) =  </a:t>
            </a:r>
            <a:r>
              <a:rPr lang="en-US" altLang="zh-TW" sz="2200" dirty="0">
                <a:latin typeface="Calibri"/>
              </a:rPr>
              <a:t>8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601761" y="5292578"/>
            <a:ext cx="8367469" cy="1232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The </a:t>
            </a:r>
            <a:r>
              <a:rPr lang="en-US" altLang="zh-TW" sz="2400" dirty="0" err="1">
                <a:latin typeface="Calibri"/>
              </a:rPr>
              <a:t>freq</a:t>
            </a:r>
            <a:r>
              <a:rPr lang="en-US" altLang="zh-TW" sz="2400" dirty="0">
                <a:latin typeface="Calibri"/>
              </a:rPr>
              <a:t>(S) in </a:t>
            </a:r>
            <a:r>
              <a:rPr lang="en-US" altLang="zh-TW" sz="2400" dirty="0" err="1" smtClean="0">
                <a:latin typeface="Calibri"/>
              </a:rPr>
              <a:t>AcsDB</a:t>
            </a:r>
            <a:r>
              <a:rPr lang="en-US" altLang="zh-TW" sz="2400" dirty="0" smtClean="0">
                <a:latin typeface="Calibri"/>
              </a:rPr>
              <a:t> is </a:t>
            </a:r>
            <a:r>
              <a:rPr lang="en-US" altLang="zh-TW" sz="2400" dirty="0">
                <a:latin typeface="Calibri"/>
              </a:rPr>
              <a:t>not as meaningful for large </a:t>
            </a:r>
            <a:r>
              <a:rPr lang="en-US" altLang="zh-TW" sz="2400" dirty="0" smtClean="0">
                <a:latin typeface="Calibri"/>
              </a:rPr>
              <a:t>schema because </a:t>
            </a:r>
            <a:r>
              <a:rPr lang="en-US" altLang="zh-TW" sz="2400" dirty="0">
                <a:latin typeface="Calibri"/>
              </a:rPr>
              <a:t>they appear very few times in the web table corpus.</a:t>
            </a:r>
          </a:p>
        </p:txBody>
      </p:sp>
    </p:spTree>
    <p:extLst>
      <p:ext uri="{BB962C8B-B14F-4D97-AF65-F5344CB8AC3E}">
        <p14:creationId xmlns:p14="http://schemas.microsoft.com/office/powerpoint/2010/main" val="643351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26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Schema Complement - Benefits </a:t>
            </a:r>
            <a:r>
              <a:rPr lang="en-US" altLang="zh-TW" sz="2800" b="1" dirty="0">
                <a:latin typeface="Arial Rounded MT Bold" pitchFamily="34" charset="0"/>
              </a:rPr>
              <a:t>of additional </a:t>
            </a:r>
            <a:r>
              <a:rPr lang="en-US" altLang="zh-TW" sz="2800" b="1" dirty="0" smtClean="0">
                <a:latin typeface="Arial Rounded MT Bold" pitchFamily="34" charset="0"/>
              </a:rPr>
              <a:t>attributes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29000"/>
            <a:ext cx="5883568" cy="486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941168"/>
            <a:ext cx="4608512" cy="753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395536" y="1196751"/>
            <a:ext cx="8496944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A more effective measure is to derive the </a:t>
            </a:r>
            <a:r>
              <a:rPr lang="en-US" altLang="zh-TW" sz="2400" dirty="0" smtClean="0">
                <a:latin typeface="Calibri"/>
              </a:rPr>
              <a:t>benefit measure </a:t>
            </a:r>
            <a:r>
              <a:rPr lang="en-US" altLang="zh-TW" sz="2400" dirty="0">
                <a:latin typeface="Calibri"/>
              </a:rPr>
              <a:t>by considering co-occurrence of pairs of </a:t>
            </a:r>
            <a:r>
              <a:rPr lang="en-US" altLang="zh-TW" sz="2400" dirty="0" smtClean="0">
                <a:latin typeface="Calibri"/>
              </a:rPr>
              <a:t>attributes, rather </a:t>
            </a:r>
            <a:r>
              <a:rPr lang="en-US" altLang="zh-TW" sz="2400" dirty="0">
                <a:latin typeface="Calibri"/>
              </a:rPr>
              <a:t>than the entire schemas</a:t>
            </a:r>
            <a:r>
              <a:rPr lang="en-US" altLang="zh-TW" sz="2400" dirty="0" smtClean="0">
                <a:latin typeface="Calibri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Determining the </a:t>
            </a:r>
            <a:r>
              <a:rPr lang="en-US" altLang="zh-TW" sz="2400" dirty="0">
                <a:latin typeface="Calibri"/>
              </a:rPr>
              <a:t>consistency of a new attribute a</a:t>
            </a:r>
            <a:r>
              <a:rPr lang="en-US" altLang="zh-TW" sz="1800" dirty="0">
                <a:latin typeface="Calibri"/>
              </a:rPr>
              <a:t>2</a:t>
            </a:r>
            <a:r>
              <a:rPr lang="en-US" altLang="zh-TW" sz="2400" dirty="0">
                <a:latin typeface="Calibri"/>
              </a:rPr>
              <a:t> to an </a:t>
            </a:r>
            <a:r>
              <a:rPr lang="en-US" altLang="zh-TW" sz="2400" dirty="0" smtClean="0">
                <a:latin typeface="Calibri"/>
              </a:rPr>
              <a:t>existing attribute </a:t>
            </a:r>
            <a:r>
              <a:rPr lang="en-US" altLang="zh-TW" sz="2400" dirty="0">
                <a:latin typeface="Calibri"/>
              </a:rPr>
              <a:t>a</a:t>
            </a:r>
            <a:r>
              <a:rPr lang="en-US" altLang="zh-TW" sz="1800" dirty="0">
                <a:latin typeface="Calibri"/>
              </a:rPr>
              <a:t>1</a:t>
            </a:r>
            <a:r>
              <a:rPr lang="en-US" altLang="zh-TW" sz="2400" dirty="0">
                <a:latin typeface="Calibri"/>
              </a:rPr>
              <a:t>, </a:t>
            </a:r>
            <a:r>
              <a:rPr lang="en-US" altLang="zh-TW" sz="2400" dirty="0" err="1">
                <a:latin typeface="Calibri"/>
              </a:rPr>
              <a:t>denotedy</a:t>
            </a:r>
            <a:r>
              <a:rPr lang="en-US" altLang="zh-TW" sz="2400" dirty="0">
                <a:latin typeface="Calibri"/>
              </a:rPr>
              <a:t> by </a:t>
            </a:r>
            <a:r>
              <a:rPr lang="en-US" altLang="zh-TW" sz="2400" dirty="0" err="1">
                <a:latin typeface="Calibri"/>
              </a:rPr>
              <a:t>cs</a:t>
            </a:r>
            <a:r>
              <a:rPr lang="en-US" altLang="zh-TW" sz="2400" dirty="0">
                <a:latin typeface="Calibri"/>
              </a:rPr>
              <a:t>(a</a:t>
            </a:r>
            <a:r>
              <a:rPr lang="en-US" altLang="zh-TW" sz="1800" dirty="0">
                <a:latin typeface="Calibri"/>
              </a:rPr>
              <a:t>1</a:t>
            </a:r>
            <a:r>
              <a:rPr lang="en-US" altLang="zh-TW" sz="2400" dirty="0">
                <a:latin typeface="Calibri"/>
              </a:rPr>
              <a:t>, a</a:t>
            </a:r>
            <a:r>
              <a:rPr lang="en-US" altLang="zh-TW" sz="1800" dirty="0">
                <a:latin typeface="Calibri"/>
              </a:rPr>
              <a:t>2</a:t>
            </a:r>
            <a:r>
              <a:rPr lang="en-US" altLang="zh-TW" sz="2400" dirty="0">
                <a:latin typeface="Calibri"/>
              </a:rPr>
              <a:t>), using </a:t>
            </a:r>
            <a:r>
              <a:rPr lang="en-US" altLang="zh-TW" sz="2400" dirty="0" err="1">
                <a:latin typeface="Calibri"/>
              </a:rPr>
              <a:t>AcsDB</a:t>
            </a:r>
            <a:r>
              <a:rPr lang="en-US" altLang="zh-TW" sz="2400" dirty="0">
                <a:latin typeface="Calibri"/>
              </a:rPr>
              <a:t> schema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503548" y="4382720"/>
            <a:ext cx="2268252" cy="40011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>
              <a:defRPr sz="2000">
                <a:solidFill>
                  <a:schemeClr val="lt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ctr"/>
            <a:r>
              <a:rPr lang="en-US" altLang="zh-TW" sz="1700" kern="0" dirty="0" smtClean="0">
                <a:solidFill>
                  <a:srgbClr val="FFFFFF"/>
                </a:solidFill>
              </a:rPr>
              <a:t>id</a:t>
            </a:r>
            <a:r>
              <a:rPr lang="en-US" altLang="zh-TW" sz="1700" kern="0" dirty="0" smtClean="0">
                <a:solidFill>
                  <a:srgbClr val="FFFFFF"/>
                </a:solidFill>
              </a:rPr>
              <a:t>  ,name, age</a:t>
            </a:r>
            <a:endParaRPr lang="zh-TW" altLang="en-US" sz="1400" kern="0" dirty="0">
              <a:solidFill>
                <a:srgbClr val="FFFFFF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13302" y="4005064"/>
            <a:ext cx="2258498" cy="353943"/>
          </a:xfrm>
          <a:prstGeom prst="rect">
            <a:avLst/>
          </a:prstGeom>
          <a:gradFill rotWithShape="1">
            <a:gsLst>
              <a:gs pos="0">
                <a:srgbClr val="CC8E60">
                  <a:shade val="70000"/>
                  <a:satMod val="150000"/>
                </a:srgbClr>
              </a:gs>
              <a:gs pos="34000">
                <a:srgbClr val="CC8E60">
                  <a:shade val="70000"/>
                  <a:satMod val="140000"/>
                </a:srgbClr>
              </a:gs>
              <a:gs pos="70000">
                <a:srgbClr val="CC8E60">
                  <a:tint val="100000"/>
                  <a:shade val="90000"/>
                  <a:satMod val="140000"/>
                </a:srgbClr>
              </a:gs>
              <a:gs pos="100000">
                <a:srgbClr val="CC8E60">
                  <a:tint val="100000"/>
                  <a:shade val="100000"/>
                  <a:satMod val="100000"/>
                </a:srgbClr>
              </a:gs>
            </a:gsLst>
            <a:path path="circle">
              <a:fillToRect l="100000" t="100000" r="100000" b="100000"/>
            </a:path>
          </a:gradFill>
          <a:ln>
            <a:noFill/>
          </a:ln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rgbClr val="CC8E60">
                <a:shade val="30000"/>
                <a:satMod val="130000"/>
              </a:srgbClr>
            </a:contourClr>
          </a:sp3d>
        </p:spPr>
        <p:txBody>
          <a:bodyPr wrap="square" rtlCol="0">
            <a:spAutoFit/>
          </a:bodyPr>
          <a:lstStyle/>
          <a:p>
            <a:pPr lvl="0" algn="ctr"/>
            <a:r>
              <a:rPr lang="en-US" altLang="zh-TW" sz="1700" kern="0" dirty="0" smtClean="0">
                <a:solidFill>
                  <a:srgbClr val="FFFFFF"/>
                </a:solidFill>
              </a:rPr>
              <a:t>id</a:t>
            </a:r>
            <a:r>
              <a:rPr lang="en-US" altLang="zh-TW" sz="1700" kern="0" dirty="0" smtClean="0">
                <a:solidFill>
                  <a:srgbClr val="FFFFFF"/>
                </a:solidFill>
              </a:rPr>
              <a:t>  , name  </a:t>
            </a:r>
            <a:endParaRPr kumimoji="0" lang="zh-TW" altLang="en-US" sz="17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微軟正黑體"/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35496" y="4077072"/>
            <a:ext cx="6471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b="1" dirty="0" smtClean="0"/>
              <a:t>T1</a:t>
            </a:r>
          </a:p>
          <a:p>
            <a:r>
              <a:rPr lang="en-US" altLang="zh-TW" b="1" dirty="0" smtClean="0"/>
              <a:t>T2</a:t>
            </a:r>
            <a:endParaRPr lang="zh-TW" altLang="en-US" b="1" dirty="0"/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gray">
          <a:xfrm>
            <a:off x="6588224" y="3537012"/>
            <a:ext cx="2664296" cy="97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altLang="zh-TW" sz="1600" dirty="0">
                <a:latin typeface="Calibri"/>
              </a:rPr>
              <a:t>Assume: 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TW" sz="1600" dirty="0" err="1">
                <a:latin typeface="Calibri"/>
              </a:rPr>
              <a:t>freq</a:t>
            </a:r>
            <a:r>
              <a:rPr lang="en-US" altLang="zh-TW" sz="1600" dirty="0" smtClean="0">
                <a:latin typeface="Calibri"/>
              </a:rPr>
              <a:t>( </a:t>
            </a:r>
            <a:r>
              <a:rPr lang="en-US" altLang="zh-TW" sz="1600" dirty="0" smtClean="0">
                <a:latin typeface="Calibri"/>
              </a:rPr>
              <a:t>id </a:t>
            </a:r>
            <a:r>
              <a:rPr lang="en-US" altLang="zh-TW" sz="1600" dirty="0" smtClean="0">
                <a:latin typeface="Calibri"/>
              </a:rPr>
              <a:t>) </a:t>
            </a:r>
            <a:r>
              <a:rPr lang="en-US" altLang="zh-TW" sz="1600" dirty="0">
                <a:latin typeface="Calibri"/>
              </a:rPr>
              <a:t>= </a:t>
            </a:r>
            <a:r>
              <a:rPr lang="en-US" altLang="zh-TW" sz="1600" dirty="0" smtClean="0">
                <a:latin typeface="Calibri"/>
              </a:rPr>
              <a:t>10</a:t>
            </a:r>
            <a:endParaRPr lang="en-US" altLang="zh-TW" sz="1600" dirty="0">
              <a:latin typeface="Calibri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altLang="zh-TW" sz="1600" dirty="0" err="1" smtClean="0">
                <a:latin typeface="Calibri"/>
              </a:rPr>
              <a:t>freq</a:t>
            </a:r>
            <a:r>
              <a:rPr lang="en-US" altLang="zh-TW" sz="1600" dirty="0" smtClean="0">
                <a:latin typeface="Calibri"/>
              </a:rPr>
              <a:t>( </a:t>
            </a:r>
            <a:r>
              <a:rPr lang="en-US" altLang="zh-TW" sz="1600" dirty="0" smtClean="0">
                <a:latin typeface="Calibri"/>
              </a:rPr>
              <a:t>id, age </a:t>
            </a:r>
            <a:r>
              <a:rPr lang="en-US" altLang="zh-TW" sz="1600" dirty="0">
                <a:latin typeface="Calibri"/>
              </a:rPr>
              <a:t>) = </a:t>
            </a:r>
            <a:r>
              <a:rPr lang="en-US" altLang="zh-TW" sz="1600" dirty="0" smtClean="0">
                <a:latin typeface="Calibri"/>
              </a:rPr>
              <a:t>4</a:t>
            </a:r>
            <a:endParaRPr lang="en-US" altLang="zh-TW" sz="1600" dirty="0">
              <a:latin typeface="Calibri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Rectangle 3"/>
              <p:cNvSpPr txBox="1">
                <a:spLocks noChangeArrowheads="1"/>
              </p:cNvSpPr>
              <p:nvPr/>
            </p:nvSpPr>
            <p:spPr bwMode="gray">
              <a:xfrm>
                <a:off x="2987824" y="4074554"/>
                <a:ext cx="3763709" cy="70827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sz="1800" dirty="0" smtClean="0"/>
                  <a:t>cs(id </a:t>
                </a:r>
                <a:r>
                  <a:rPr lang="en-US" altLang="zh-TW" sz="1800" dirty="0" smtClean="0"/>
                  <a:t>, </a:t>
                </a:r>
                <a:r>
                  <a:rPr lang="en-US" altLang="zh-TW" sz="1800" dirty="0" smtClean="0"/>
                  <a:t>age)</a:t>
                </a:r>
                <a:r>
                  <a:rPr lang="en-US" altLang="zh-TW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𝑓𝑟𝑒𝑞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𝑖𝑑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, 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𝑎𝑔𝑒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)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𝑓𝑟𝑒𝑞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(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𝑖𝑑</m:t>
                        </m:r>
                        <m:r>
                          <a:rPr lang="en-US" altLang="zh-TW" sz="1800" b="0" i="1" smtClean="0">
                            <a:latin typeface="Cambria Math"/>
                          </a:rPr>
                          <m:t>)</m:t>
                        </m:r>
                      </m:den>
                    </m:f>
                  </m:oMath>
                </a14:m>
                <a:r>
                  <a:rPr lang="en-US" altLang="zh-TW" sz="1800" dirty="0" smtClean="0">
                    <a:latin typeface="Calibri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800" b="0" i="1" smtClean="0">
                            <a:latin typeface="Cambria Math"/>
                          </a:rPr>
                          <m:t>4</m:t>
                        </m:r>
                      </m:num>
                      <m:den>
                        <m:r>
                          <a:rPr lang="en-US" altLang="zh-TW" sz="1800" b="0" i="1" smtClean="0">
                            <a:latin typeface="Cambria Math"/>
                          </a:rPr>
                          <m:t>10</m:t>
                        </m:r>
                      </m:den>
                    </m:f>
                  </m:oMath>
                </a14:m>
                <a:r>
                  <a:rPr lang="en-US" altLang="zh-TW" sz="1800" dirty="0" smtClean="0">
                    <a:latin typeface="Calibri"/>
                  </a:rPr>
                  <a:t>  </a:t>
                </a:r>
              </a:p>
            </p:txBody>
          </p:sp>
        </mc:Choice>
        <mc:Fallback>
          <p:sp>
            <p:nvSpPr>
              <p:cNvPr id="13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2987824" y="4074554"/>
                <a:ext cx="3763709" cy="708276"/>
              </a:xfrm>
              <a:prstGeom prst="rect">
                <a:avLst/>
              </a:prstGeom>
              <a:blipFill rotWithShape="1">
                <a:blip r:embed="rId4"/>
                <a:stretch>
                  <a:fillRect l="-129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3"/>
              <p:cNvSpPr txBox="1">
                <a:spLocks noChangeArrowheads="1"/>
              </p:cNvSpPr>
              <p:nvPr/>
            </p:nvSpPr>
            <p:spPr bwMode="gray">
              <a:xfrm>
                <a:off x="539552" y="5877272"/>
                <a:ext cx="8496944" cy="50405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tx2"/>
                  </a:buClr>
                  <a:buFont typeface="Wingdings" pitchFamily="2" charset="2"/>
                  <a:buChar char="v"/>
                  <a:defRPr sz="2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1"/>
                  </a:buClr>
                  <a:buFont typeface="Wingdings" pitchFamily="2" charset="2"/>
                  <a:buChar char="§"/>
                  <a:defRPr sz="2600">
                    <a:solidFill>
                      <a:schemeClr val="tx1"/>
                    </a:solidFill>
                    <a:latin typeface="+mn-lt"/>
                  </a:defRPr>
                </a:lvl2pPr>
                <a:lvl3pPr marL="1143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lr>
                    <a:schemeClr val="accent2"/>
                  </a:buClr>
                  <a:buChar char="•"/>
                  <a:defRPr sz="2400">
                    <a:solidFill>
                      <a:schemeClr val="tx1"/>
                    </a:solidFill>
                    <a:latin typeface="+mn-lt"/>
                  </a:defRPr>
                </a:lvl3pPr>
                <a:lvl4pPr marL="1600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</a:defRPr>
                </a:lvl4pPr>
                <a:lvl5pPr marL="20574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5pPr>
                <a:lvl6pPr marL="25146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6pPr>
                <a:lvl7pPr marL="29718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7pPr>
                <a:lvl8pPr marL="34290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8pPr>
                <a:lvl9pPr marL="3886200" indent="-228600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>
                  <a:buNone/>
                </a:pPr>
                <a:r>
                  <a:rPr lang="en-US" altLang="zh-TW" sz="1800" dirty="0" smtClean="0"/>
                  <a:t>cs(S(T</a:t>
                </a:r>
                <a:r>
                  <a:rPr lang="en-US" altLang="zh-TW" sz="1400" dirty="0" smtClean="0"/>
                  <a:t>1</a:t>
                </a:r>
                <a:r>
                  <a:rPr lang="en-US" altLang="zh-TW" sz="1800" dirty="0" smtClean="0"/>
                  <a:t>) , </a:t>
                </a:r>
                <a:r>
                  <a:rPr lang="en-US" altLang="zh-TW" sz="1800" dirty="0" smtClean="0"/>
                  <a:t>age) </a:t>
                </a:r>
                <a:r>
                  <a:rPr lang="en-US" altLang="zh-TW" sz="2000" dirty="0" smtClean="0"/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TW" sz="16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altLang="zh-TW" sz="16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altLang="zh-TW" sz="1600" b="0" i="1" smtClean="0">
                            <a:latin typeface="Cambria Math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altLang="zh-TW" sz="1600" b="0" i="0" smtClean="0">
                        <a:latin typeface="Cambria Math"/>
                      </a:rPr>
                      <m:t> </m:t>
                    </m:r>
                    <m:r>
                      <a:rPr lang="en-US" altLang="zh-TW" sz="1600" b="0" i="1" smtClean="0">
                        <a:latin typeface="Cambria Math"/>
                      </a:rPr>
                      <m:t>(</m:t>
                    </m:r>
                    <m:r>
                      <m:rPr>
                        <m:nor/>
                      </m:rPr>
                      <a:rPr lang="en-US" altLang="zh-TW" sz="1600" b="0" i="0" smtClean="0">
                        <a:latin typeface="Cambria Math"/>
                      </a:rPr>
                      <m:t> </m:t>
                    </m:r>
                    <m:r>
                      <m:rPr>
                        <m:nor/>
                      </m:rPr>
                      <a:rPr lang="en-US" altLang="zh-TW" sz="1600" dirty="0"/>
                      <m:t>cs</m:t>
                    </m:r>
                    <m:r>
                      <m:rPr>
                        <m:nor/>
                      </m:rPr>
                      <a:rPr lang="en-US" altLang="zh-TW" sz="1600" dirty="0"/>
                      <m:t>( </m:t>
                    </m:r>
                    <m:r>
                      <m:rPr>
                        <m:nor/>
                      </m:rPr>
                      <a:rPr lang="en-US" altLang="zh-TW" sz="1600" b="0" i="0" dirty="0" smtClean="0"/>
                      <m:t>id</m:t>
                    </m:r>
                    <m:r>
                      <m:rPr>
                        <m:nor/>
                      </m:rPr>
                      <a:rPr lang="en-US" altLang="zh-TW" sz="1600" dirty="0"/>
                      <m:t>, </m:t>
                    </m:r>
                    <m:r>
                      <m:rPr>
                        <m:nor/>
                      </m:rPr>
                      <a:rPr lang="en-US" altLang="zh-TW" sz="1600" dirty="0"/>
                      <m:t>age</m:t>
                    </m:r>
                    <m:r>
                      <m:rPr>
                        <m:nor/>
                      </m:rPr>
                      <a:rPr lang="en-US" altLang="zh-TW" sz="1600" dirty="0"/>
                      <m:t>)</m:t>
                    </m:r>
                  </m:oMath>
                </a14:m>
                <a:r>
                  <a:rPr lang="en-US" altLang="zh-TW" sz="1800" dirty="0" smtClean="0">
                    <a:latin typeface="Calibri"/>
                  </a:rPr>
                  <a:t> +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altLang="zh-TW" sz="1600" dirty="0">
                        <a:solidFill>
                          <a:prstClr val="black"/>
                        </a:solidFill>
                      </a:rPr>
                      <m:t>cs</m:t>
                    </m:r>
                    <m:r>
                      <m:rPr>
                        <m:nor/>
                      </m:rPr>
                      <a:rPr lang="en-US" altLang="zh-TW" sz="1600" dirty="0">
                        <a:solidFill>
                          <a:prstClr val="black"/>
                        </a:solidFill>
                      </a:rPr>
                      <m:t>( </m:t>
                    </m:r>
                    <m:r>
                      <m:rPr>
                        <m:nor/>
                      </m:rPr>
                      <a:rPr lang="en-US" altLang="zh-TW" sz="1600" b="0" i="0" dirty="0" smtClean="0">
                        <a:solidFill>
                          <a:prstClr val="black"/>
                        </a:solidFill>
                      </a:rPr>
                      <m:t>name</m:t>
                    </m:r>
                    <m:r>
                      <m:rPr>
                        <m:nor/>
                      </m:rPr>
                      <a:rPr lang="en-US" altLang="zh-TW" sz="1600" dirty="0">
                        <a:solidFill>
                          <a:prstClr val="black"/>
                        </a:solidFill>
                      </a:rPr>
                      <m:t>,</m:t>
                    </m:r>
                    <m:r>
                      <m:rPr>
                        <m:nor/>
                      </m:rPr>
                      <a:rPr lang="en-US" altLang="zh-TW" sz="1600" b="0" i="0" dirty="0" smtClean="0">
                        <a:solidFill>
                          <a:prstClr val="black"/>
                        </a:solidFill>
                      </a:rPr>
                      <m:t> </m:t>
                    </m:r>
                    <m:r>
                      <m:rPr>
                        <m:nor/>
                      </m:rPr>
                      <a:rPr lang="en-US" altLang="zh-TW" sz="1600" b="0" i="0" dirty="0" smtClean="0">
                        <a:solidFill>
                          <a:prstClr val="black"/>
                        </a:solidFill>
                      </a:rPr>
                      <m:t>age</m:t>
                    </m:r>
                    <m:r>
                      <m:rPr>
                        <m:nor/>
                      </m:rPr>
                      <a:rPr lang="en-US" altLang="zh-TW" sz="1600" dirty="0">
                        <a:solidFill>
                          <a:prstClr val="black"/>
                        </a:solidFill>
                      </a:rPr>
                      <m:t>)</m:t>
                    </m:r>
                  </m:oMath>
                </a14:m>
                <a:r>
                  <a:rPr lang="en-US" altLang="zh-TW" sz="1800" dirty="0">
                    <a:solidFill>
                      <a:prstClr val="black"/>
                    </a:solidFill>
                    <a:latin typeface="Calibri"/>
                  </a:rPr>
                  <a:t> </a:t>
                </a:r>
                <a:r>
                  <a:rPr lang="en-US" altLang="zh-TW" sz="1800" dirty="0" smtClean="0"/>
                  <a:t>)  </a:t>
                </a:r>
                <a:endParaRPr lang="en-US" altLang="zh-TW" sz="1800" dirty="0" smtClean="0">
                  <a:latin typeface="Calibri"/>
                </a:endParaRPr>
              </a:p>
            </p:txBody>
          </p:sp>
        </mc:Choice>
        <mc:Fallback>
          <p:sp>
            <p:nvSpPr>
              <p:cNvPr id="14" name="Rectangle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gray">
              <a:xfrm>
                <a:off x="539552" y="5877272"/>
                <a:ext cx="8496944" cy="504056"/>
              </a:xfrm>
              <a:prstGeom prst="rect">
                <a:avLst/>
              </a:prstGeom>
              <a:blipFill rotWithShape="1">
                <a:blip r:embed="rId5"/>
                <a:stretch>
                  <a:fillRect l="-646" t="-602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3063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/>
      <p:bldP spid="12" grpId="0"/>
      <p:bldP spid="1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27</a:t>
            </a:fld>
            <a:endParaRPr lang="zh-TW" altLang="en-US"/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Schema Complement - Benefits </a:t>
            </a:r>
            <a:r>
              <a:rPr lang="en-US" altLang="zh-TW" sz="2800" b="1" dirty="0">
                <a:latin typeface="Arial Rounded MT Bold" pitchFamily="34" charset="0"/>
              </a:rPr>
              <a:t>of additional </a:t>
            </a:r>
            <a:r>
              <a:rPr lang="en-US" altLang="zh-TW" sz="2800" b="1" dirty="0" smtClean="0">
                <a:latin typeface="Arial Rounded MT Bold" pitchFamily="34" charset="0"/>
              </a:rPr>
              <a:t>attributes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718272"/>
            <a:ext cx="7222638" cy="215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67544" y="1124745"/>
            <a:ext cx="8367469" cy="22322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Considering  </a:t>
            </a:r>
            <a:r>
              <a:rPr lang="en-US" altLang="zh-TW" sz="2400" dirty="0">
                <a:latin typeface="Calibri"/>
              </a:rPr>
              <a:t>three </a:t>
            </a:r>
            <a:r>
              <a:rPr lang="en-US" altLang="zh-TW" sz="2400" dirty="0" smtClean="0">
                <a:latin typeface="Calibri"/>
              </a:rPr>
              <a:t>kinds of </a:t>
            </a:r>
            <a:r>
              <a:rPr lang="en-US" altLang="zh-TW" sz="2400" dirty="0">
                <a:latin typeface="Calibri"/>
              </a:rPr>
              <a:t>aggregation:</a:t>
            </a:r>
          </a:p>
          <a:p>
            <a:pPr lvl="1">
              <a:spcAft>
                <a:spcPts val="600"/>
              </a:spcAft>
            </a:pPr>
            <a:r>
              <a:rPr lang="en-US" altLang="zh-TW" sz="2200" dirty="0" smtClean="0">
                <a:latin typeface="Calibri"/>
              </a:rPr>
              <a:t>sum </a:t>
            </a:r>
            <a:r>
              <a:rPr lang="en-US" altLang="zh-TW" sz="2200" dirty="0">
                <a:latin typeface="Calibri"/>
              </a:rPr>
              <a:t>(giving importance to the amount </a:t>
            </a:r>
            <a:r>
              <a:rPr lang="en-US" altLang="zh-TW" sz="2200" dirty="0" smtClean="0">
                <a:latin typeface="Calibri"/>
              </a:rPr>
              <a:t>of extension)</a:t>
            </a:r>
          </a:p>
          <a:p>
            <a:pPr lvl="1">
              <a:spcAft>
                <a:spcPts val="600"/>
              </a:spcAft>
            </a:pPr>
            <a:r>
              <a:rPr lang="en-US" altLang="zh-TW" sz="2200" dirty="0" smtClean="0">
                <a:latin typeface="Calibri"/>
              </a:rPr>
              <a:t>average </a:t>
            </a:r>
            <a:r>
              <a:rPr lang="en-US" altLang="zh-TW" sz="2200" dirty="0">
                <a:latin typeface="Calibri"/>
              </a:rPr>
              <a:t>(normalizing the total extension by </a:t>
            </a:r>
            <a:r>
              <a:rPr lang="en-US" altLang="zh-TW" sz="2200" dirty="0" smtClean="0">
                <a:latin typeface="Calibri"/>
              </a:rPr>
              <a:t>the number </a:t>
            </a:r>
            <a:r>
              <a:rPr lang="en-US" altLang="zh-TW" sz="2200" dirty="0">
                <a:latin typeface="Calibri"/>
              </a:rPr>
              <a:t>of new attributes</a:t>
            </a:r>
            <a:r>
              <a:rPr lang="en-US" altLang="zh-TW" sz="2200" dirty="0" smtClean="0">
                <a:latin typeface="Calibri"/>
              </a:rPr>
              <a:t>)</a:t>
            </a:r>
          </a:p>
          <a:p>
            <a:pPr lvl="1">
              <a:spcAft>
                <a:spcPts val="600"/>
              </a:spcAft>
            </a:pPr>
            <a:r>
              <a:rPr lang="en-US" altLang="zh-TW" sz="2200" dirty="0" smtClean="0">
                <a:latin typeface="Calibri"/>
              </a:rPr>
              <a:t>max </a:t>
            </a:r>
            <a:r>
              <a:rPr lang="en-US" altLang="zh-TW" sz="2200" dirty="0">
                <a:latin typeface="Calibri"/>
              </a:rPr>
              <a:t>(considering the </a:t>
            </a:r>
            <a:r>
              <a:rPr lang="en-US" altLang="zh-TW" sz="2200" dirty="0" smtClean="0">
                <a:latin typeface="Calibri"/>
              </a:rPr>
              <a:t>most consistent </a:t>
            </a:r>
            <a:r>
              <a:rPr lang="en-US" altLang="zh-TW" sz="2200" dirty="0">
                <a:latin typeface="Calibri"/>
              </a:rPr>
              <a:t>attribute as representative</a:t>
            </a:r>
            <a:r>
              <a:rPr lang="en-US" altLang="zh-TW" sz="2200" dirty="0" smtClean="0">
                <a:latin typeface="Calibri"/>
              </a:rPr>
              <a:t>)</a:t>
            </a:r>
            <a:endParaRPr lang="en-US" altLang="zh-TW" sz="2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5090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</a:t>
            </a:r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Complement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Consistency and Expansion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Similarity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Complement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Coverage of entity set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Benefits of additional attributes</a:t>
            </a:r>
          </a:p>
          <a:p>
            <a:r>
              <a:rPr lang="en-US" altLang="zh-TW" sz="2600" b="1" dirty="0">
                <a:latin typeface="Century Gothic" pitchFamily="34" charset="0"/>
              </a:rPr>
              <a:t>Experiment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021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29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395536" y="1196751"/>
            <a:ext cx="8496944" cy="4824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Experimental setup</a:t>
            </a:r>
            <a:r>
              <a:rPr lang="en-US" altLang="zh-TW" sz="2400" dirty="0" smtClean="0">
                <a:latin typeface="Calibri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en-US" altLang="zh-TW" sz="2200" dirty="0">
                <a:latin typeface="Calibri"/>
              </a:rPr>
              <a:t>This paper evaluated the relatedness algorithms  on 18 queries.</a:t>
            </a:r>
          </a:p>
          <a:p>
            <a:pPr lvl="1">
              <a:spcAft>
                <a:spcPts val="600"/>
              </a:spcAft>
            </a:pPr>
            <a:r>
              <a:rPr lang="en-US" altLang="zh-TW" sz="2200" dirty="0">
                <a:latin typeface="Calibri"/>
              </a:rPr>
              <a:t>Generate top-5 related tables for the query table</a:t>
            </a:r>
          </a:p>
          <a:p>
            <a:pPr lvl="1">
              <a:spcAft>
                <a:spcPts val="600"/>
              </a:spcAft>
            </a:pPr>
            <a:r>
              <a:rPr lang="en-US" altLang="zh-TW" sz="2200" dirty="0" smtClean="0">
                <a:latin typeface="Calibri"/>
              </a:rPr>
              <a:t>Results </a:t>
            </a:r>
            <a:r>
              <a:rPr lang="en-US" altLang="zh-TW" sz="2200" dirty="0">
                <a:latin typeface="Calibri"/>
              </a:rPr>
              <a:t>are based on aggregating the feedback of 8 users</a:t>
            </a:r>
            <a:r>
              <a:rPr lang="en-US" altLang="zh-TW" sz="2200" dirty="0" smtClean="0">
                <a:latin typeface="Calibri"/>
              </a:rPr>
              <a:t>.</a:t>
            </a:r>
            <a:endParaRPr lang="en-US" altLang="zh-TW" sz="2400" dirty="0"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Metric</a:t>
            </a:r>
            <a:r>
              <a:rPr lang="en-US" altLang="zh-TW" sz="2400" dirty="0" smtClean="0">
                <a:latin typeface="Calibri"/>
              </a:rPr>
              <a:t>:</a:t>
            </a:r>
          </a:p>
          <a:p>
            <a:pPr lvl="1">
              <a:spcAft>
                <a:spcPts val="600"/>
              </a:spcAft>
            </a:pPr>
            <a:r>
              <a:rPr lang="en-US" altLang="zh-TW" sz="2200" dirty="0">
                <a:latin typeface="Calibri"/>
              </a:rPr>
              <a:t>For each query table, we generate top-k (k </a:t>
            </a:r>
            <a:r>
              <a:rPr lang="en-US" altLang="zh-TW" sz="2200" dirty="0" smtClean="0">
                <a:latin typeface="Calibri"/>
              </a:rPr>
              <a:t>= 1 to 5) related tables based on it</a:t>
            </a:r>
          </a:p>
          <a:p>
            <a:pPr lvl="1">
              <a:spcAft>
                <a:spcPts val="600"/>
              </a:spcAft>
            </a:pPr>
            <a:r>
              <a:rPr lang="en-US" altLang="zh-TW" sz="2200" dirty="0" smtClean="0">
                <a:latin typeface="Calibri"/>
              </a:rPr>
              <a:t>Each </a:t>
            </a:r>
            <a:r>
              <a:rPr lang="en-US" altLang="zh-TW" sz="2200" dirty="0">
                <a:latin typeface="Calibri"/>
              </a:rPr>
              <a:t>user to provide a score from </a:t>
            </a:r>
            <a:r>
              <a:rPr lang="en-US" altLang="zh-TW" sz="2200" b="1" dirty="0">
                <a:latin typeface="Calibri"/>
              </a:rPr>
              <a:t>0 to </a:t>
            </a:r>
            <a:r>
              <a:rPr lang="en-US" altLang="zh-TW" sz="2200" b="1" dirty="0" smtClean="0">
                <a:latin typeface="Calibri"/>
              </a:rPr>
              <a:t>5 </a:t>
            </a:r>
            <a:r>
              <a:rPr lang="en-US" altLang="zh-TW" sz="2200" dirty="0" smtClean="0">
                <a:latin typeface="Calibri"/>
              </a:rPr>
              <a:t>indicating </a:t>
            </a:r>
            <a:r>
              <a:rPr lang="en-US" altLang="zh-TW" sz="2200" dirty="0">
                <a:latin typeface="Calibri"/>
              </a:rPr>
              <a:t>how closely T</a:t>
            </a:r>
            <a:r>
              <a:rPr lang="en-US" altLang="zh-TW" sz="1800" dirty="0">
                <a:latin typeface="Calibri"/>
              </a:rPr>
              <a:t>2</a:t>
            </a:r>
            <a:r>
              <a:rPr lang="en-US" altLang="zh-TW" sz="2200" dirty="0">
                <a:latin typeface="Calibri"/>
              </a:rPr>
              <a:t> is related to T</a:t>
            </a:r>
            <a:r>
              <a:rPr lang="en-US" altLang="zh-TW" sz="1800" dirty="0">
                <a:latin typeface="Calibri"/>
              </a:rPr>
              <a:t>1 </a:t>
            </a:r>
            <a:r>
              <a:rPr lang="en-US" altLang="zh-TW" sz="2200" dirty="0">
                <a:latin typeface="Calibri"/>
              </a:rPr>
              <a:t>with respect to </a:t>
            </a:r>
            <a:r>
              <a:rPr lang="en-US" altLang="zh-TW" sz="2200" dirty="0" smtClean="0">
                <a:latin typeface="Calibri"/>
              </a:rPr>
              <a:t>R (</a:t>
            </a:r>
            <a:r>
              <a:rPr lang="en-US" altLang="zh-TW" sz="2200" dirty="0">
                <a:latin typeface="Calibri"/>
              </a:rPr>
              <a:t>0 being not related and 5 being most related).</a:t>
            </a:r>
            <a:endParaRPr lang="en-US" altLang="zh-TW" sz="22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9925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 - Motivation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501008"/>
            <a:ext cx="7626350" cy="279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矩形 6"/>
          <p:cNvSpPr/>
          <p:nvPr/>
        </p:nvSpPr>
        <p:spPr>
          <a:xfrm>
            <a:off x="323528" y="6357724"/>
            <a:ext cx="80605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dirty="0">
                <a:hlinkClick r:id="rId4"/>
              </a:rPr>
              <a:t>http://en.wikipedia.org/wiki/List_of_countries_by_GDP_(nominal)</a:t>
            </a:r>
            <a:endParaRPr lang="zh-TW" altLang="en-US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gray">
          <a:xfrm>
            <a:off x="380995" y="1052736"/>
            <a:ext cx="836746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600" i="1" dirty="0">
                <a:latin typeface="Calibri"/>
              </a:rPr>
              <a:t>Web Tables </a:t>
            </a:r>
            <a:endParaRPr lang="en-US" altLang="zh-TW" sz="2600" dirty="0">
              <a:latin typeface="Calibri"/>
            </a:endParaRP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TW" sz="2200" dirty="0">
                <a:latin typeface="Calibri"/>
              </a:rPr>
              <a:t>Web consists of a huge number of document </a:t>
            </a: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TW" sz="2200" dirty="0" smtClean="0">
                <a:latin typeface="Calibri"/>
              </a:rPr>
              <a:t>Apply </a:t>
            </a:r>
            <a:r>
              <a:rPr lang="en-US" altLang="zh-TW" sz="2200" dirty="0">
                <a:latin typeface="Calibri"/>
              </a:rPr>
              <a:t>an HTML parser to a page crawl to obtain billion instances of the &lt;table&gt; </a:t>
            </a:r>
            <a:r>
              <a:rPr lang="en-US" altLang="zh-TW" sz="2200" dirty="0" smtClean="0">
                <a:latin typeface="Calibri"/>
              </a:rPr>
              <a:t>tag</a:t>
            </a:r>
          </a:p>
          <a:p>
            <a:pPr lvl="1">
              <a:buSzPct val="50000"/>
              <a:buFont typeface="Wingdings" pitchFamily="2" charset="2"/>
              <a:buChar char="n"/>
            </a:pPr>
            <a:r>
              <a:rPr lang="en-US" altLang="zh-TW" sz="2200" dirty="0">
                <a:latin typeface="Calibri"/>
              </a:rPr>
              <a:t>Large amount of HTML tables containing relational-style data and schema-like descriptions </a:t>
            </a:r>
          </a:p>
          <a:p>
            <a:pPr lvl="1">
              <a:buSzPct val="50000"/>
              <a:buFont typeface="Wingdings" pitchFamily="2" charset="2"/>
              <a:buChar char="n"/>
            </a:pPr>
            <a:endParaRPr lang="en-US" altLang="zh-TW" sz="2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81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30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  - Entity Complement  Results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690" y="1340768"/>
            <a:ext cx="6554638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323528" y="4437111"/>
            <a:ext cx="8496944" cy="21602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Freebase labels are most effective </a:t>
            </a:r>
            <a:r>
              <a:rPr lang="en-US" altLang="zh-TW" sz="2400" dirty="0" smtClean="0">
                <a:latin typeface="Calibri"/>
              </a:rPr>
              <a:t>if we </a:t>
            </a:r>
            <a:r>
              <a:rPr lang="en-US" altLang="zh-TW" sz="2400" dirty="0">
                <a:latin typeface="Calibri"/>
              </a:rPr>
              <a:t>consider only one source of labels. </a:t>
            </a:r>
            <a:endParaRPr lang="en-US" altLang="zh-TW" sz="2400" dirty="0" smtClean="0">
              <a:latin typeface="Calibri"/>
            </a:endParaRPr>
          </a:p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Interestingly</a:t>
            </a:r>
            <a:r>
              <a:rPr lang="en-US" altLang="zh-TW" sz="2400" dirty="0">
                <a:latin typeface="Calibri"/>
              </a:rPr>
              <a:t>, </a:t>
            </a:r>
            <a:r>
              <a:rPr lang="en-US" altLang="zh-TW" sz="2400" dirty="0" smtClean="0">
                <a:latin typeface="Calibri"/>
              </a:rPr>
              <a:t>adding </a:t>
            </a:r>
            <a:r>
              <a:rPr lang="en-US" altLang="zh-TW" sz="2400" dirty="0" err="1" smtClean="0">
                <a:latin typeface="Calibri"/>
              </a:rPr>
              <a:t>WebIsA</a:t>
            </a:r>
            <a:r>
              <a:rPr lang="en-US" altLang="zh-TW" sz="2400" dirty="0" smtClean="0">
                <a:latin typeface="Calibri"/>
              </a:rPr>
              <a:t> </a:t>
            </a:r>
            <a:r>
              <a:rPr lang="en-US" altLang="zh-TW" sz="2400" dirty="0">
                <a:latin typeface="Calibri"/>
              </a:rPr>
              <a:t>and </a:t>
            </a:r>
            <a:r>
              <a:rPr lang="en-US" altLang="zh-TW" sz="2400" dirty="0" err="1">
                <a:latin typeface="Calibri"/>
              </a:rPr>
              <a:t>WebTable</a:t>
            </a:r>
            <a:r>
              <a:rPr lang="en-US" altLang="zh-TW" sz="2400" dirty="0">
                <a:latin typeface="Calibri"/>
              </a:rPr>
              <a:t> labels does not have an apparent impact.</a:t>
            </a:r>
          </a:p>
        </p:txBody>
      </p:sp>
    </p:spTree>
    <p:extLst>
      <p:ext uri="{BB962C8B-B14F-4D97-AF65-F5344CB8AC3E}">
        <p14:creationId xmlns:p14="http://schemas.microsoft.com/office/powerpoint/2010/main" val="1651896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31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  - Entity Complement  Results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414823"/>
            <a:ext cx="7080250" cy="252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67544" y="4365103"/>
            <a:ext cx="8496944" cy="1296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The measure </a:t>
            </a:r>
            <a:r>
              <a:rPr lang="en-US" altLang="zh-TW" sz="2400" dirty="0">
                <a:latin typeface="Calibri"/>
              </a:rPr>
              <a:t> </a:t>
            </a:r>
            <a:r>
              <a:rPr lang="en-US" altLang="zh-TW" sz="2400" dirty="0" err="1" smtClean="0">
                <a:latin typeface="Calibri"/>
              </a:rPr>
              <a:t>AvgPair</a:t>
            </a:r>
            <a:r>
              <a:rPr lang="en-US" altLang="zh-TW" sz="2400" dirty="0" smtClean="0">
                <a:latin typeface="Calibri"/>
              </a:rPr>
              <a:t> , </a:t>
            </a:r>
            <a:r>
              <a:rPr lang="en-US" altLang="zh-TW" sz="2400" dirty="0">
                <a:latin typeface="Calibri"/>
              </a:rPr>
              <a:t>which rewards consistency over </a:t>
            </a:r>
            <a:r>
              <a:rPr lang="en-US" altLang="zh-TW" sz="2400" dirty="0" smtClean="0">
                <a:latin typeface="Calibri"/>
              </a:rPr>
              <a:t>entity-set expansion </a:t>
            </a:r>
            <a:r>
              <a:rPr lang="en-US" altLang="zh-TW" sz="2400" dirty="0">
                <a:latin typeface="Calibri"/>
              </a:rPr>
              <a:t>is significantly better (up to 25% improvement</a:t>
            </a:r>
            <a:r>
              <a:rPr lang="en-US" altLang="zh-TW" sz="2400" dirty="0" smtClean="0">
                <a:latin typeface="Calibri"/>
              </a:rPr>
              <a:t>) compared </a:t>
            </a:r>
            <a:r>
              <a:rPr lang="en-US" altLang="zh-TW" sz="2400" dirty="0">
                <a:latin typeface="Calibri"/>
              </a:rPr>
              <a:t>with </a:t>
            </a:r>
            <a:r>
              <a:rPr lang="en-US" altLang="zh-TW" sz="2400" dirty="0" err="1" smtClean="0">
                <a:latin typeface="Calibri"/>
              </a:rPr>
              <a:t>SumPair</a:t>
            </a:r>
            <a:endParaRPr lang="en-US" altLang="zh-TW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72447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32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668" y="1268760"/>
            <a:ext cx="7162800" cy="3384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3"/>
          <p:cNvSpPr txBox="1">
            <a:spLocks noChangeArrowheads="1"/>
          </p:cNvSpPr>
          <p:nvPr/>
        </p:nvSpPr>
        <p:spPr bwMode="gray">
          <a:xfrm>
            <a:off x="477068" y="4941168"/>
            <a:ext cx="8496944" cy="1080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The </a:t>
            </a:r>
            <a:r>
              <a:rPr lang="en-US" altLang="zh-TW" sz="2400" dirty="0">
                <a:latin typeface="Calibri"/>
              </a:rPr>
              <a:t>best result combines set-based </a:t>
            </a:r>
            <a:r>
              <a:rPr lang="en-US" altLang="zh-TW" sz="2400" dirty="0" smtClean="0">
                <a:latin typeface="Calibri"/>
              </a:rPr>
              <a:t>relatedness with </a:t>
            </a:r>
            <a:r>
              <a:rPr lang="en-US" altLang="zh-TW" sz="2400" dirty="0">
                <a:latin typeface="Calibri"/>
              </a:rPr>
              <a:t>labels from </a:t>
            </a:r>
            <a:r>
              <a:rPr lang="en-US" altLang="zh-TW" sz="2400" dirty="0" err="1" smtClean="0">
                <a:latin typeface="Calibri"/>
              </a:rPr>
              <a:t>WebTable</a:t>
            </a:r>
            <a:endParaRPr lang="en-US" altLang="zh-TW" sz="2400" dirty="0" smtClean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837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33</a:t>
            </a:fld>
            <a:endParaRPr lang="zh-TW" altLang="en-US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8229600" cy="720080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Experiment – Schema Complement Results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340768"/>
            <a:ext cx="7004050" cy="2851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gray">
          <a:xfrm>
            <a:off x="328508" y="4419310"/>
            <a:ext cx="8666932" cy="2420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600"/>
              </a:spcAft>
            </a:pPr>
            <a:r>
              <a:rPr lang="en-US" altLang="zh-TW" sz="2400" b="1" dirty="0" smtClean="0">
                <a:latin typeface="Calibri"/>
              </a:rPr>
              <a:t>sum</a:t>
            </a:r>
            <a:r>
              <a:rPr lang="en-US" altLang="zh-TW" sz="2400" dirty="0" smtClean="0">
                <a:latin typeface="Calibri"/>
              </a:rPr>
              <a:t> achieves </a:t>
            </a:r>
            <a:r>
              <a:rPr lang="en-US" altLang="zh-TW" sz="2400" dirty="0">
                <a:latin typeface="Calibri"/>
              </a:rPr>
              <a:t>the best results</a:t>
            </a:r>
            <a:r>
              <a:rPr lang="en-US" altLang="zh-TW" sz="2400" dirty="0" smtClean="0">
                <a:latin typeface="Calibri"/>
              </a:rPr>
              <a:t>, while </a:t>
            </a:r>
            <a:r>
              <a:rPr lang="en-US" altLang="zh-TW" sz="2400" b="1" dirty="0" smtClean="0">
                <a:latin typeface="Calibri"/>
              </a:rPr>
              <a:t>max </a:t>
            </a:r>
            <a:r>
              <a:rPr lang="en-US" altLang="zh-TW" sz="2400" dirty="0" smtClean="0">
                <a:latin typeface="Calibri"/>
              </a:rPr>
              <a:t>and </a:t>
            </a:r>
            <a:r>
              <a:rPr lang="en-US" altLang="zh-TW" sz="2400" b="1" dirty="0" smtClean="0">
                <a:latin typeface="Calibri"/>
              </a:rPr>
              <a:t>count</a:t>
            </a:r>
            <a:r>
              <a:rPr lang="en-US" altLang="zh-TW" sz="2400" dirty="0" smtClean="0">
                <a:latin typeface="Calibri"/>
              </a:rPr>
              <a:t> also </a:t>
            </a:r>
            <a:r>
              <a:rPr lang="en-US" altLang="zh-TW" sz="2400" dirty="0">
                <a:latin typeface="Calibri"/>
              </a:rPr>
              <a:t>perform reasonably well</a:t>
            </a:r>
            <a:r>
              <a:rPr lang="en-US" altLang="zh-TW" sz="2400" dirty="0" smtClean="0">
                <a:latin typeface="Calibri"/>
              </a:rPr>
              <a:t>.</a:t>
            </a:r>
          </a:p>
          <a:p>
            <a:pPr>
              <a:spcAft>
                <a:spcPts val="600"/>
              </a:spcAft>
            </a:pPr>
            <a:r>
              <a:rPr lang="en-US" altLang="zh-TW" sz="2400" dirty="0" smtClean="0">
                <a:latin typeface="Calibri"/>
              </a:rPr>
              <a:t>Sum </a:t>
            </a:r>
            <a:r>
              <a:rPr lang="en-US" altLang="zh-TW" sz="2400" dirty="0">
                <a:latin typeface="Calibri"/>
              </a:rPr>
              <a:t>aggregation is the most effective</a:t>
            </a:r>
            <a:r>
              <a:rPr lang="en-US" altLang="zh-TW" sz="2400" dirty="0" smtClean="0">
                <a:latin typeface="Calibri"/>
              </a:rPr>
              <a:t>, and </a:t>
            </a:r>
            <a:r>
              <a:rPr lang="en-US" altLang="zh-TW" sz="2400" dirty="0">
                <a:latin typeface="Calibri"/>
              </a:rPr>
              <a:t>it indicates that when considering schema </a:t>
            </a:r>
            <a:r>
              <a:rPr lang="en-US" altLang="zh-TW" sz="2400" dirty="0" smtClean="0">
                <a:latin typeface="Calibri"/>
              </a:rPr>
              <a:t>complement</a:t>
            </a:r>
          </a:p>
          <a:p>
            <a:pPr>
              <a:spcAft>
                <a:spcPts val="600"/>
              </a:spcAft>
            </a:pPr>
            <a:r>
              <a:rPr lang="en-US" altLang="zh-TW" sz="2400" dirty="0">
                <a:latin typeface="Calibri"/>
              </a:rPr>
              <a:t>U</a:t>
            </a:r>
            <a:r>
              <a:rPr lang="en-US" altLang="zh-TW" sz="2400" dirty="0" smtClean="0">
                <a:latin typeface="Calibri"/>
              </a:rPr>
              <a:t>sers </a:t>
            </a:r>
            <a:r>
              <a:rPr lang="en-US" altLang="zh-TW" sz="2400" dirty="0">
                <a:latin typeface="Calibri"/>
              </a:rPr>
              <a:t>indeed focus on the number of additional attributes</a:t>
            </a:r>
          </a:p>
        </p:txBody>
      </p:sp>
    </p:spTree>
    <p:extLst>
      <p:ext uri="{BB962C8B-B14F-4D97-AF65-F5344CB8AC3E}">
        <p14:creationId xmlns:p14="http://schemas.microsoft.com/office/powerpoint/2010/main" val="2483748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</a:t>
            </a:r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Complement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Consistency and Expansion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Similarity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Complement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Coverage of entity set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Benefits of additional attributes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73536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Conclusion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35</a:t>
            </a:fld>
            <a:endParaRPr lang="zh-TW" alt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23528" y="1412776"/>
            <a:ext cx="8712968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This paper introduced </a:t>
            </a:r>
            <a:r>
              <a:rPr lang="en-US" altLang="zh-TW" sz="2400" dirty="0">
                <a:latin typeface="Calibri"/>
              </a:rPr>
              <a:t>the problem of finding related tables </a:t>
            </a:r>
            <a:r>
              <a:rPr lang="en-US" altLang="zh-TW" sz="2400" dirty="0" smtClean="0">
                <a:latin typeface="Calibri"/>
              </a:rPr>
              <a:t>from a </a:t>
            </a:r>
            <a:r>
              <a:rPr lang="en-US" altLang="zh-TW" sz="2400" dirty="0">
                <a:latin typeface="Calibri"/>
              </a:rPr>
              <a:t>large </a:t>
            </a:r>
            <a:r>
              <a:rPr lang="en-US" altLang="zh-TW" sz="2400" dirty="0" smtClean="0">
                <a:latin typeface="Calibri"/>
              </a:rPr>
              <a:t>heterogeneous </a:t>
            </a:r>
            <a:r>
              <a:rPr lang="en-US" altLang="zh-TW" sz="2400" dirty="0">
                <a:latin typeface="Calibri"/>
              </a:rPr>
              <a:t>corpus that are related to an input table</a:t>
            </a:r>
            <a:r>
              <a:rPr lang="en-US" altLang="zh-TW" sz="2400" dirty="0" smtClean="0">
                <a:latin typeface="Calibri"/>
              </a:rPr>
              <a:t>.</a:t>
            </a:r>
          </a:p>
          <a:p>
            <a:pPr marL="0" indent="0">
              <a:buNone/>
            </a:pPr>
            <a:endParaRPr lang="en-US" altLang="zh-TW" sz="2400" dirty="0">
              <a:latin typeface="Calibri"/>
            </a:endParaRPr>
          </a:p>
          <a:p>
            <a:r>
              <a:rPr lang="en-US" altLang="zh-TW" sz="2400" dirty="0" smtClean="0">
                <a:latin typeface="Calibri"/>
              </a:rPr>
              <a:t>Presenting </a:t>
            </a:r>
            <a:r>
              <a:rPr lang="en-US" altLang="zh-TW" sz="2400" dirty="0">
                <a:latin typeface="Calibri"/>
              </a:rPr>
              <a:t>a framework that captures a </a:t>
            </a:r>
            <a:r>
              <a:rPr lang="en-US" altLang="zh-TW" sz="2400" dirty="0" smtClean="0">
                <a:latin typeface="Calibri"/>
              </a:rPr>
              <a:t>multitude of  relatedness </a:t>
            </a:r>
            <a:r>
              <a:rPr lang="en-US" altLang="zh-TW" sz="2400" dirty="0">
                <a:latin typeface="Calibri"/>
              </a:rPr>
              <a:t>types, and described algorithms for </a:t>
            </a:r>
            <a:r>
              <a:rPr lang="en-US" altLang="zh-TW" sz="2400" dirty="0" smtClean="0">
                <a:latin typeface="Calibri"/>
              </a:rPr>
              <a:t>ranking tables </a:t>
            </a:r>
            <a:r>
              <a:rPr lang="en-US" altLang="zh-TW" sz="2400" dirty="0">
                <a:latin typeface="Calibri"/>
              </a:rPr>
              <a:t>based on entity complement and schema complement</a:t>
            </a:r>
            <a:endParaRPr lang="en-US" altLang="zh-TW" sz="2400" dirty="0" smtClean="0">
              <a:latin typeface="Calibri"/>
            </a:endParaRPr>
          </a:p>
          <a:p>
            <a:pPr lvl="2"/>
            <a:endParaRPr lang="en-US" altLang="zh-TW" sz="2400" dirty="0" smtClean="0">
              <a:latin typeface="Calibri"/>
            </a:endParaRPr>
          </a:p>
          <a:p>
            <a:r>
              <a:rPr lang="en-US" altLang="zh-TW" sz="2400" dirty="0" smtClean="0">
                <a:latin typeface="Calibri"/>
              </a:rPr>
              <a:t>Describing </a:t>
            </a:r>
            <a:r>
              <a:rPr lang="en-US" altLang="zh-TW" sz="2400" dirty="0">
                <a:latin typeface="Calibri"/>
              </a:rPr>
              <a:t>user studies that evaluated the quality of </a:t>
            </a:r>
            <a:r>
              <a:rPr lang="en-US" altLang="zh-TW" sz="2400" dirty="0" smtClean="0">
                <a:latin typeface="Calibri"/>
              </a:rPr>
              <a:t>our related </a:t>
            </a:r>
            <a:r>
              <a:rPr lang="en-US" altLang="zh-TW" sz="2400" dirty="0">
                <a:latin typeface="Calibri"/>
              </a:rPr>
              <a:t>tables detection algorithms, and showed how </a:t>
            </a:r>
            <a:r>
              <a:rPr lang="en-US" altLang="zh-TW" sz="2400" dirty="0" smtClean="0">
                <a:latin typeface="Calibri"/>
              </a:rPr>
              <a:t>related tables </a:t>
            </a:r>
            <a:r>
              <a:rPr lang="en-US" altLang="zh-TW" sz="2400" dirty="0">
                <a:latin typeface="Calibri"/>
              </a:rPr>
              <a:t>discovery may enhance table search results</a:t>
            </a:r>
            <a:endParaRPr lang="en-US" altLang="zh-TW" sz="2200" dirty="0" smtClean="0">
              <a:latin typeface="Calibri"/>
            </a:endParaRPr>
          </a:p>
          <a:p>
            <a:pPr lvl="1"/>
            <a:endParaRPr lang="en-US" altLang="zh-TW" sz="2200" dirty="0" smtClean="0">
              <a:latin typeface="Calibri"/>
            </a:endParaRPr>
          </a:p>
          <a:p>
            <a:pPr lvl="2"/>
            <a:endParaRPr lang="en-US" altLang="zh-TW" sz="2000" dirty="0" smtClean="0">
              <a:latin typeface="Calibri"/>
            </a:endParaRPr>
          </a:p>
          <a:p>
            <a:pPr lvl="1"/>
            <a:endParaRPr lang="en-US" altLang="zh-TW" sz="2200" dirty="0">
              <a:latin typeface="Calibri"/>
            </a:endParaRPr>
          </a:p>
          <a:p>
            <a:endParaRPr lang="en-US" altLang="zh-TW" sz="2400" dirty="0" smtClean="0">
              <a:latin typeface="Calibri"/>
            </a:endParaRPr>
          </a:p>
          <a:p>
            <a:endParaRPr lang="en-US" altLang="zh-TW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96885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4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 - Motivation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453003" y="1340768"/>
            <a:ext cx="8367469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Structured </a:t>
            </a:r>
            <a:r>
              <a:rPr lang="en-US" altLang="zh-TW" sz="2400" dirty="0">
                <a:latin typeface="Calibri"/>
              </a:rPr>
              <a:t>data comes in many forms.  focusing on HTML tables for this paper. </a:t>
            </a:r>
          </a:p>
          <a:p>
            <a:pPr marL="0" indent="0">
              <a:buNone/>
            </a:pPr>
            <a:endParaRPr lang="en-US" altLang="zh-TW" sz="2400" dirty="0" smtClean="0">
              <a:latin typeface="Calibri"/>
            </a:endParaRPr>
          </a:p>
          <a:p>
            <a:r>
              <a:rPr lang="en-US" altLang="zh-TW" sz="2400" dirty="0">
                <a:latin typeface="Calibri"/>
              </a:rPr>
              <a:t>Searching related tables (identify “good” relations</a:t>
            </a:r>
            <a:r>
              <a:rPr lang="en-US" altLang="zh-TW" sz="2400" dirty="0" smtClean="0">
                <a:latin typeface="Calibri"/>
              </a:rPr>
              <a:t>)</a:t>
            </a:r>
          </a:p>
          <a:p>
            <a:pPr lvl="1"/>
            <a:r>
              <a:rPr lang="en-US" altLang="zh-TW" sz="2200" dirty="0">
                <a:latin typeface="Calibri"/>
              </a:rPr>
              <a:t>What does </a:t>
            </a:r>
            <a:r>
              <a:rPr lang="en-US" altLang="zh-TW" sz="2200" dirty="0" smtClean="0">
                <a:latin typeface="Calibri"/>
              </a:rPr>
              <a:t>“</a:t>
            </a:r>
            <a:r>
              <a:rPr lang="en-US" altLang="zh-TW" sz="2200" b="1" dirty="0" smtClean="0">
                <a:latin typeface="Calibri"/>
              </a:rPr>
              <a:t>related</a:t>
            </a:r>
            <a:r>
              <a:rPr lang="en-US" altLang="zh-TW" sz="2200" dirty="0" smtClean="0">
                <a:latin typeface="Calibri"/>
              </a:rPr>
              <a:t>” </a:t>
            </a:r>
            <a:r>
              <a:rPr lang="en-US" altLang="zh-TW" sz="2200" dirty="0">
                <a:latin typeface="Calibri"/>
              </a:rPr>
              <a:t>really mean?</a:t>
            </a:r>
          </a:p>
          <a:p>
            <a:pPr lvl="1"/>
            <a:r>
              <a:rPr lang="en-US" altLang="zh-TW" sz="2200" dirty="0">
                <a:latin typeface="Calibri"/>
              </a:rPr>
              <a:t>What is the </a:t>
            </a:r>
            <a:r>
              <a:rPr lang="en-US" altLang="zh-TW" sz="2200" b="1" dirty="0">
                <a:latin typeface="Calibri"/>
              </a:rPr>
              <a:t>similarity function</a:t>
            </a:r>
            <a:r>
              <a:rPr lang="en-US" altLang="zh-TW" sz="2200" dirty="0">
                <a:latin typeface="Calibri"/>
              </a:rPr>
              <a:t>? (note: tables are semi-­‐</a:t>
            </a:r>
            <a:r>
              <a:rPr lang="en-US" altLang="zh-TW" sz="2200" dirty="0" smtClean="0">
                <a:latin typeface="Calibri"/>
              </a:rPr>
              <a:t>structured)</a:t>
            </a:r>
            <a:endParaRPr lang="en-US" altLang="zh-TW" sz="22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4924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5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 - </a:t>
            </a:r>
            <a:r>
              <a:rPr lang="en-US" altLang="zh-TW" sz="2800" b="1" dirty="0">
                <a:latin typeface="Arial Rounded MT Bold" pitchFamily="34" charset="0"/>
              </a:rPr>
              <a:t>Motivation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73650"/>
            <a:ext cx="4167336" cy="312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656645"/>
            <a:ext cx="4320480" cy="31405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1196752"/>
            <a:ext cx="409532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A</a:t>
            </a:r>
            <a:r>
              <a:rPr lang="en-US" altLang="zh-TW" sz="2000" dirty="0" smtClean="0"/>
              <a:t>: Top 100 Tennis Players in</a:t>
            </a:r>
            <a:r>
              <a:rPr lang="en-US" altLang="zh-TW" sz="2000" dirty="0"/>
              <a:t> </a:t>
            </a:r>
            <a:r>
              <a:rPr lang="en-US" altLang="zh-TW" sz="2000" dirty="0" smtClean="0"/>
              <a:t>2010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4644008" y="1206044"/>
            <a:ext cx="43204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B</a:t>
            </a:r>
            <a:r>
              <a:rPr lang="en-US" altLang="zh-TW" sz="2000" dirty="0" smtClean="0"/>
              <a:t>: Players Ranked 101-200 in 2010</a:t>
            </a:r>
            <a:endParaRPr lang="zh-TW" altLang="en-US" sz="2000" dirty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395536" y="4941168"/>
            <a:ext cx="83674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We </a:t>
            </a:r>
            <a:r>
              <a:rPr lang="en-US" altLang="zh-TW" sz="2400" dirty="0">
                <a:latin typeface="Calibri"/>
              </a:rPr>
              <a:t>can union Tables A and B</a:t>
            </a:r>
            <a:r>
              <a:rPr lang="en-US" altLang="zh-TW" sz="2400" dirty="0" smtClean="0">
                <a:latin typeface="Calibri"/>
              </a:rPr>
              <a:t>.</a:t>
            </a:r>
          </a:p>
          <a:p>
            <a:r>
              <a:rPr lang="en-US" altLang="zh-TW" sz="2400" dirty="0" smtClean="0">
                <a:latin typeface="Calibri"/>
              </a:rPr>
              <a:t>Their </a:t>
            </a:r>
            <a:r>
              <a:rPr lang="en-US" altLang="zh-TW" sz="2400" dirty="0">
                <a:latin typeface="Calibri"/>
              </a:rPr>
              <a:t>schema is identical, and they provide complementary sets </a:t>
            </a:r>
            <a:r>
              <a:rPr lang="en-US" altLang="zh-TW" sz="2400" dirty="0" smtClean="0">
                <a:latin typeface="Calibri"/>
              </a:rPr>
              <a:t>of entities</a:t>
            </a:r>
            <a:endParaRPr lang="en-US" altLang="zh-TW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5708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6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 </a:t>
            </a:r>
            <a:r>
              <a:rPr lang="en-US" altLang="zh-TW" sz="2800" b="1" dirty="0">
                <a:latin typeface="Arial Rounded MT Bold" pitchFamily="34" charset="0"/>
              </a:rPr>
              <a:t>-</a:t>
            </a:r>
            <a:r>
              <a:rPr lang="en-US" altLang="zh-TW" sz="2800" b="1" dirty="0" smtClean="0">
                <a:latin typeface="Arial Rounded MT Bold" pitchFamily="34" charset="0"/>
              </a:rPr>
              <a:t> Motivation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601642"/>
            <a:ext cx="4167336" cy="3123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矩形 5"/>
          <p:cNvSpPr/>
          <p:nvPr/>
        </p:nvSpPr>
        <p:spPr>
          <a:xfrm>
            <a:off x="323528" y="1187460"/>
            <a:ext cx="40324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A: Top 100 Tennis Players in 2010</a:t>
            </a:r>
            <a:endParaRPr lang="zh-TW" altLang="en-US" sz="2000" dirty="0"/>
          </a:p>
        </p:txBody>
      </p:sp>
      <p:sp>
        <p:nvSpPr>
          <p:cNvPr id="10" name="矩形 9"/>
          <p:cNvSpPr/>
          <p:nvPr/>
        </p:nvSpPr>
        <p:spPr>
          <a:xfrm>
            <a:off x="4644008" y="1187460"/>
            <a:ext cx="4139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C : Top 100 in 2010 </a:t>
            </a:r>
            <a:r>
              <a:rPr lang="en-US" altLang="zh-TW" sz="2000" dirty="0" smtClean="0"/>
              <a:t>: ATP </a:t>
            </a:r>
            <a:r>
              <a:rPr lang="en-US" altLang="zh-TW" sz="2000" dirty="0"/>
              <a:t>Ranking</a:t>
            </a:r>
            <a:endParaRPr lang="zh-TW" altLang="en-US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3744" y="1628800"/>
            <a:ext cx="4320480" cy="29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3"/>
          <p:cNvSpPr txBox="1">
            <a:spLocks noChangeArrowheads="1"/>
          </p:cNvSpPr>
          <p:nvPr/>
        </p:nvSpPr>
        <p:spPr bwMode="gray">
          <a:xfrm>
            <a:off x="308987" y="4941168"/>
            <a:ext cx="8367469" cy="12961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We </a:t>
            </a:r>
            <a:r>
              <a:rPr lang="en-US" altLang="zh-TW" sz="2400" dirty="0">
                <a:latin typeface="Calibri"/>
              </a:rPr>
              <a:t>can join Tables C with Table A.</a:t>
            </a:r>
            <a:endParaRPr lang="en-US" altLang="zh-TW" sz="2400" dirty="0" smtClean="0">
              <a:latin typeface="Calibri"/>
            </a:endParaRPr>
          </a:p>
          <a:p>
            <a:r>
              <a:rPr lang="en-US" altLang="zh-TW" sz="2400" dirty="0" smtClean="0">
                <a:latin typeface="Calibri"/>
              </a:rPr>
              <a:t>The </a:t>
            </a:r>
            <a:r>
              <a:rPr lang="en-US" altLang="zh-TW" sz="2400" dirty="0">
                <a:latin typeface="Calibri"/>
              </a:rPr>
              <a:t>two tables describe the same entities, but the </a:t>
            </a:r>
            <a:r>
              <a:rPr lang="en-US" altLang="zh-TW" sz="2400" dirty="0" smtClean="0">
                <a:latin typeface="Calibri"/>
              </a:rPr>
              <a:t>table in </a:t>
            </a:r>
            <a:r>
              <a:rPr lang="en-US" altLang="zh-TW" sz="2400" dirty="0">
                <a:latin typeface="Calibri"/>
              </a:rPr>
              <a:t>Figure </a:t>
            </a:r>
            <a:r>
              <a:rPr lang="en-US" altLang="zh-TW" sz="2400" dirty="0" smtClean="0">
                <a:latin typeface="Calibri"/>
              </a:rPr>
              <a:t>A </a:t>
            </a:r>
            <a:r>
              <a:rPr lang="en-US" altLang="zh-TW" sz="2400" dirty="0">
                <a:latin typeface="Calibri"/>
              </a:rPr>
              <a:t>adds more </a:t>
            </a:r>
            <a:r>
              <a:rPr lang="en-US" altLang="zh-TW" sz="2400" dirty="0" smtClean="0">
                <a:latin typeface="Calibri"/>
              </a:rPr>
              <a:t>information (Tournaments Played )</a:t>
            </a:r>
            <a:endParaRPr lang="en-US" altLang="zh-TW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7434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7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 - </a:t>
            </a:r>
            <a:r>
              <a:rPr lang="en-US" altLang="zh-TW" sz="2800" b="1" dirty="0">
                <a:latin typeface="Arial Rounded MT Bold" pitchFamily="34" charset="0"/>
              </a:rPr>
              <a:t>Motivation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768" y="1115452"/>
            <a:ext cx="41399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 smtClean="0"/>
              <a:t>C : Top 100 in </a:t>
            </a:r>
            <a:r>
              <a:rPr lang="en-US" altLang="zh-TW" sz="2000" b="1" dirty="0" smtClean="0"/>
              <a:t>2010</a:t>
            </a:r>
            <a:r>
              <a:rPr lang="en-US" altLang="zh-TW" sz="2000" dirty="0" smtClean="0"/>
              <a:t> : ATP Ranking</a:t>
            </a:r>
            <a:endParaRPr lang="zh-TW" altLang="en-US" sz="2000" dirty="0"/>
          </a:p>
        </p:txBody>
      </p:sp>
      <p:sp>
        <p:nvSpPr>
          <p:cNvPr id="9" name="矩形 8"/>
          <p:cNvSpPr/>
          <p:nvPr/>
        </p:nvSpPr>
        <p:spPr>
          <a:xfrm>
            <a:off x="4685744" y="1115452"/>
            <a:ext cx="435075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000" dirty="0"/>
              <a:t>D</a:t>
            </a:r>
            <a:r>
              <a:rPr lang="en-US" altLang="zh-TW" sz="2000" dirty="0" smtClean="0"/>
              <a:t> : Top 100 in </a:t>
            </a:r>
            <a:r>
              <a:rPr lang="en-US" altLang="zh-TW" sz="2000" b="1" dirty="0" smtClean="0"/>
              <a:t>2009</a:t>
            </a:r>
            <a:r>
              <a:rPr lang="en-US" altLang="zh-TW" sz="2000" dirty="0" smtClean="0"/>
              <a:t> :  ATP Ranking</a:t>
            </a:r>
            <a:endParaRPr lang="zh-TW" altLang="en-US" sz="2000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56792"/>
            <a:ext cx="4464496" cy="29954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545" y="1538686"/>
            <a:ext cx="4242792" cy="299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gray">
          <a:xfrm>
            <a:off x="308987" y="4797152"/>
            <a:ext cx="8367469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 smtClean="0">
                <a:latin typeface="Calibri"/>
              </a:rPr>
              <a:t>Can’t</a:t>
            </a:r>
            <a:r>
              <a:rPr lang="en-US" altLang="zh-TW" sz="2400" dirty="0">
                <a:latin typeface="Calibri"/>
              </a:rPr>
              <a:t> directly </a:t>
            </a:r>
            <a:r>
              <a:rPr lang="en-US" altLang="zh-TW" sz="2400" dirty="0" smtClean="0">
                <a:latin typeface="Calibri"/>
              </a:rPr>
              <a:t>joined or union </a:t>
            </a:r>
            <a:r>
              <a:rPr lang="en-US" altLang="zh-TW" sz="2400" dirty="0">
                <a:latin typeface="Calibri"/>
              </a:rPr>
              <a:t>D with C. </a:t>
            </a:r>
            <a:endParaRPr lang="en-US" altLang="zh-TW" sz="2400" dirty="0" smtClean="0">
              <a:latin typeface="Calibri"/>
            </a:endParaRPr>
          </a:p>
          <a:p>
            <a:r>
              <a:rPr lang="en-US" altLang="zh-TW" sz="2400" dirty="0" smtClean="0">
                <a:latin typeface="Calibri"/>
              </a:rPr>
              <a:t>They </a:t>
            </a:r>
            <a:r>
              <a:rPr lang="en-US" altLang="zh-TW" sz="2400" dirty="0">
                <a:latin typeface="Calibri"/>
              </a:rPr>
              <a:t>both can be seen as the result of a </a:t>
            </a:r>
            <a:r>
              <a:rPr lang="en-US" altLang="zh-TW" sz="2400" dirty="0" smtClean="0">
                <a:latin typeface="Calibri"/>
              </a:rPr>
              <a:t>selection and </a:t>
            </a:r>
            <a:r>
              <a:rPr lang="en-US" altLang="zh-TW" sz="2400" dirty="0">
                <a:latin typeface="Calibri"/>
              </a:rPr>
              <a:t>projection on a larger table that contains the </a:t>
            </a:r>
            <a:r>
              <a:rPr lang="en-US" altLang="zh-TW" sz="2400" dirty="0" smtClean="0">
                <a:latin typeface="Calibri"/>
              </a:rPr>
              <a:t>rankings of </a:t>
            </a:r>
            <a:r>
              <a:rPr lang="en-US" altLang="zh-TW" sz="2400" dirty="0">
                <a:latin typeface="Calibri"/>
              </a:rPr>
              <a:t>tennis players in different years.</a:t>
            </a:r>
          </a:p>
          <a:p>
            <a:endParaRPr lang="en-US" altLang="zh-TW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6730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8</a:t>
            </a:fld>
            <a:endParaRPr lang="zh-TW" altLang="en-US"/>
          </a:p>
        </p:txBody>
      </p:sp>
      <p:sp>
        <p:nvSpPr>
          <p:cNvPr id="19" name="標題 1"/>
          <p:cNvSpPr>
            <a:spLocks noGrp="1"/>
          </p:cNvSpPr>
          <p:nvPr>
            <p:ph type="title"/>
          </p:nvPr>
        </p:nvSpPr>
        <p:spPr>
          <a:xfrm>
            <a:off x="395536" y="476672"/>
            <a:ext cx="8229600" cy="648072"/>
          </a:xfrm>
        </p:spPr>
        <p:txBody>
          <a:bodyPr>
            <a:normAutofit/>
          </a:bodyPr>
          <a:lstStyle/>
          <a:p>
            <a:r>
              <a:rPr lang="en-US" altLang="zh-TW" sz="2800" b="1" dirty="0" smtClean="0">
                <a:latin typeface="Arial Rounded MT Bold" pitchFamily="34" charset="0"/>
              </a:rPr>
              <a:t>Introduction - Goal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gray">
          <a:xfrm>
            <a:off x="337384" y="1340768"/>
            <a:ext cx="8367469" cy="4392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zh-TW" sz="2400" dirty="0">
                <a:latin typeface="Calibri"/>
              </a:rPr>
              <a:t>Describes a</a:t>
            </a:r>
            <a:r>
              <a:rPr lang="zh-TW" altLang="en-US" sz="2400" dirty="0">
                <a:latin typeface="Calibri"/>
              </a:rPr>
              <a:t> </a:t>
            </a:r>
            <a:r>
              <a:rPr lang="en-US" altLang="zh-TW" sz="2400" dirty="0">
                <a:latin typeface="Calibri"/>
              </a:rPr>
              <a:t>framework for defining relatedness of tables and algorithms</a:t>
            </a:r>
            <a:r>
              <a:rPr lang="zh-TW" altLang="en-US" sz="2400" dirty="0">
                <a:latin typeface="Calibri"/>
              </a:rPr>
              <a:t> </a:t>
            </a:r>
            <a:r>
              <a:rPr lang="en-US" altLang="zh-TW" sz="2400" dirty="0">
                <a:latin typeface="Calibri"/>
              </a:rPr>
              <a:t>for finding related tables.</a:t>
            </a:r>
          </a:p>
          <a:p>
            <a:endParaRPr lang="en-US" altLang="zh-TW" sz="2400" dirty="0" smtClean="0">
              <a:latin typeface="Calibri"/>
            </a:endParaRPr>
          </a:p>
          <a:p>
            <a:r>
              <a:rPr lang="en-US" altLang="zh-TW" sz="2400" dirty="0" smtClean="0">
                <a:latin typeface="Calibri"/>
              </a:rPr>
              <a:t>Given a table T, return a ranked list of tables that are related to T.</a:t>
            </a:r>
          </a:p>
          <a:p>
            <a:pPr lvl="1"/>
            <a:r>
              <a:rPr lang="en-US" altLang="zh-TW" sz="2200" dirty="0" smtClean="0">
                <a:latin typeface="Calibri"/>
              </a:rPr>
              <a:t>If table T’ </a:t>
            </a:r>
            <a:r>
              <a:rPr lang="en-US" altLang="zh-TW" sz="2200" dirty="0">
                <a:latin typeface="Calibri"/>
              </a:rPr>
              <a:t>is related to </a:t>
            </a:r>
            <a:r>
              <a:rPr lang="en-US" altLang="zh-TW" sz="2200" dirty="0" smtClean="0">
                <a:latin typeface="Calibri"/>
              </a:rPr>
              <a:t>T </a:t>
            </a:r>
            <a:r>
              <a:rPr lang="en-US" altLang="zh-TW" sz="2200" dirty="0">
                <a:latin typeface="Calibri"/>
              </a:rPr>
              <a:t>that is high in the search result ranking, </a:t>
            </a:r>
            <a:r>
              <a:rPr lang="en-US" altLang="zh-TW" sz="2200" dirty="0" smtClean="0">
                <a:latin typeface="Calibri"/>
              </a:rPr>
              <a:t>T’ </a:t>
            </a:r>
            <a:r>
              <a:rPr lang="en-US" altLang="zh-TW" sz="2200" dirty="0">
                <a:latin typeface="Calibri"/>
              </a:rPr>
              <a:t>could also be good and relevant.</a:t>
            </a:r>
          </a:p>
          <a:p>
            <a:pPr lvl="1"/>
            <a:r>
              <a:rPr lang="en-US" altLang="zh-TW" sz="2200" dirty="0">
                <a:latin typeface="Calibri"/>
              </a:rPr>
              <a:t>Tables can be related in various ways:</a:t>
            </a:r>
          </a:p>
          <a:p>
            <a:pPr lvl="2"/>
            <a:r>
              <a:rPr lang="en-US" altLang="zh-TW" sz="2000" dirty="0">
                <a:latin typeface="Calibri"/>
              </a:rPr>
              <a:t>Joinable, </a:t>
            </a:r>
            <a:r>
              <a:rPr lang="en-US" altLang="zh-TW" sz="2000" dirty="0" err="1">
                <a:latin typeface="Calibri"/>
              </a:rPr>
              <a:t>unionable</a:t>
            </a:r>
            <a:r>
              <a:rPr lang="en-US" altLang="zh-TW" sz="2000" dirty="0">
                <a:latin typeface="Calibri"/>
              </a:rPr>
              <a:t>, fragments of </a:t>
            </a:r>
            <a:r>
              <a:rPr lang="en-US" altLang="zh-TW" sz="2000" dirty="0" smtClean="0">
                <a:latin typeface="Calibri"/>
              </a:rPr>
              <a:t>one</a:t>
            </a:r>
            <a:r>
              <a:rPr lang="zh-TW" altLang="en-US" sz="2000" dirty="0" smtClean="0">
                <a:latin typeface="Calibri"/>
              </a:rPr>
              <a:t> </a:t>
            </a:r>
            <a:r>
              <a:rPr lang="en-US" altLang="zh-TW" sz="2000" dirty="0" smtClean="0">
                <a:latin typeface="Calibri"/>
              </a:rPr>
              <a:t>table</a:t>
            </a:r>
            <a:endParaRPr lang="en-US" altLang="zh-TW" sz="2200" dirty="0">
              <a:latin typeface="Calibri"/>
            </a:endParaRPr>
          </a:p>
          <a:p>
            <a:pPr lvl="2"/>
            <a:endParaRPr lang="en-US" altLang="zh-TW" sz="2400" dirty="0" smtClean="0">
              <a:latin typeface="Calibri"/>
            </a:endParaRPr>
          </a:p>
          <a:p>
            <a:pPr lvl="1"/>
            <a:endParaRPr lang="en-US" altLang="zh-TW" sz="2200" dirty="0" smtClean="0">
              <a:latin typeface="Calibri"/>
            </a:endParaRPr>
          </a:p>
          <a:p>
            <a:pPr lvl="1"/>
            <a:endParaRPr lang="en-US" altLang="zh-TW" sz="2200" dirty="0" smtClean="0">
              <a:latin typeface="Calibri"/>
            </a:endParaRPr>
          </a:p>
          <a:p>
            <a:pPr lvl="2"/>
            <a:endParaRPr lang="en-US" altLang="zh-TW" sz="2000" dirty="0" smtClean="0">
              <a:latin typeface="Calibri"/>
            </a:endParaRPr>
          </a:p>
          <a:p>
            <a:pPr lvl="1"/>
            <a:endParaRPr lang="en-US" altLang="zh-TW" sz="2200" dirty="0">
              <a:latin typeface="Calibri"/>
            </a:endParaRPr>
          </a:p>
          <a:p>
            <a:endParaRPr lang="en-US" altLang="zh-TW" sz="2400" dirty="0" smtClean="0">
              <a:latin typeface="Calibri"/>
            </a:endParaRPr>
          </a:p>
          <a:p>
            <a:endParaRPr lang="en-US" altLang="zh-TW" sz="2400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8614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95536" y="404664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2800" b="1" dirty="0">
                <a:latin typeface="Arial Rounded MT Bold" pitchFamily="34" charset="0"/>
              </a:rPr>
              <a:t>Outline</a:t>
            </a:r>
            <a:endParaRPr lang="zh-TW" altLang="en-US" sz="2800" b="1" dirty="0">
              <a:latin typeface="Arial Rounded MT Bold" pitchFamily="34" charset="0"/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79512" y="1484784"/>
            <a:ext cx="8892480" cy="5112568"/>
          </a:xfrm>
        </p:spPr>
        <p:txBody>
          <a:bodyPr>
            <a:normAutofit/>
          </a:bodyPr>
          <a:lstStyle/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Introduction</a:t>
            </a:r>
          </a:p>
          <a:p>
            <a:r>
              <a:rPr lang="en-US" altLang="zh-TW" sz="2600" b="1" dirty="0">
                <a:latin typeface="Century Gothic" pitchFamily="34" charset="0"/>
              </a:rPr>
              <a:t>Entity Complement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Entity Consistency and Expansion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Similarity</a:t>
            </a:r>
            <a:endParaRPr lang="en-US" altLang="zh-TW" sz="22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Schema Complement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Coverage of entity set</a:t>
            </a:r>
          </a:p>
          <a:p>
            <a:pPr lvl="1"/>
            <a:r>
              <a:rPr lang="en-US" altLang="zh-TW" sz="22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Benefits of additional attributes</a:t>
            </a:r>
          </a:p>
          <a:p>
            <a:r>
              <a:rPr lang="en-US" altLang="zh-TW" sz="2600" b="1" dirty="0" smtClean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Experiment</a:t>
            </a:r>
            <a:endParaRPr lang="en-US" altLang="zh-TW" sz="2600" b="1" dirty="0">
              <a:solidFill>
                <a:schemeClr val="bg1">
                  <a:lumMod val="65000"/>
                </a:schemeClr>
              </a:solidFill>
              <a:latin typeface="Century Gothic" pitchFamily="34" charset="0"/>
            </a:endParaRPr>
          </a:p>
          <a:p>
            <a:r>
              <a:rPr lang="en-US" altLang="zh-TW" sz="2600" b="1" dirty="0">
                <a:solidFill>
                  <a:schemeClr val="bg1">
                    <a:lumMod val="65000"/>
                  </a:schemeClr>
                </a:solidFill>
                <a:latin typeface="Century Gothic" pitchFamily="34" charset="0"/>
              </a:rPr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98228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清晰度">
  <a:themeElements>
    <a:clrScheme name="茅草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清晰度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35922</TotalTime>
  <Words>1920</Words>
  <Application>Microsoft Office PowerPoint</Application>
  <PresentationFormat>如螢幕大小 (4:3)</PresentationFormat>
  <Paragraphs>315</Paragraphs>
  <Slides>35</Slides>
  <Notes>11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35</vt:i4>
      </vt:variant>
    </vt:vector>
  </HeadingPairs>
  <TitlesOfParts>
    <vt:vector size="36" baseType="lpstr">
      <vt:lpstr>清晰度</vt:lpstr>
      <vt:lpstr>PowerPoint 簡報</vt:lpstr>
      <vt:lpstr>Outline</vt:lpstr>
      <vt:lpstr>Introduction - Motivation</vt:lpstr>
      <vt:lpstr>Introduction - Motivation</vt:lpstr>
      <vt:lpstr>Introduction - Motivation</vt:lpstr>
      <vt:lpstr>Introduction - Motivation</vt:lpstr>
      <vt:lpstr>Introduction - Motivation</vt:lpstr>
      <vt:lpstr>Introduction - Goal</vt:lpstr>
      <vt:lpstr>Outline</vt:lpstr>
      <vt:lpstr>Entity Complement</vt:lpstr>
      <vt:lpstr>Entity Complement - Sources of signal</vt:lpstr>
      <vt:lpstr>Outline</vt:lpstr>
      <vt:lpstr>Entity Consistency and Expansion</vt:lpstr>
      <vt:lpstr>Relatedness between a pair of entities</vt:lpstr>
      <vt:lpstr>Relatedness between entity sets – aggregate relatedness</vt:lpstr>
      <vt:lpstr>Relatedness between entity sets – sets of entities</vt:lpstr>
      <vt:lpstr>Outline</vt:lpstr>
      <vt:lpstr>Schema Similarity</vt:lpstr>
      <vt:lpstr>Outline</vt:lpstr>
      <vt:lpstr>Schema Complement </vt:lpstr>
      <vt:lpstr>Outline</vt:lpstr>
      <vt:lpstr>Schema Complement - Coverage of entity set</vt:lpstr>
      <vt:lpstr>Outline</vt:lpstr>
      <vt:lpstr>Schema Complement - Benefits of additional attributes</vt:lpstr>
      <vt:lpstr>Schema Complement - Benefits of additional attributes</vt:lpstr>
      <vt:lpstr>Schema Complement - Benefits of additional attributes</vt:lpstr>
      <vt:lpstr>Schema Complement - Benefits of additional attributes</vt:lpstr>
      <vt:lpstr>Outline</vt:lpstr>
      <vt:lpstr>Experiment</vt:lpstr>
      <vt:lpstr>Experiment  - Entity Complement  Results</vt:lpstr>
      <vt:lpstr>Experiment  - Entity Complement  Results</vt:lpstr>
      <vt:lpstr>Experiment</vt:lpstr>
      <vt:lpstr>Experiment – Schema Complement Results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Personalized Recommendation Via Integrated Diffusion On User-item-tag Tripartite Graphs</dc:title>
  <dc:creator>Miks</dc:creator>
  <cp:lastModifiedBy>michael</cp:lastModifiedBy>
  <cp:revision>2479</cp:revision>
  <cp:lastPrinted>2013-05-27T00:42:27Z</cp:lastPrinted>
  <dcterms:created xsi:type="dcterms:W3CDTF">2011-06-14T10:57:34Z</dcterms:created>
  <dcterms:modified xsi:type="dcterms:W3CDTF">2013-05-27T05:15:03Z</dcterms:modified>
</cp:coreProperties>
</file>